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2"/>
  </p:notesMasterIdLst>
  <p:sldIdLst>
    <p:sldId id="256" r:id="rId2"/>
    <p:sldId id="299" r:id="rId3"/>
    <p:sldId id="257" r:id="rId4"/>
    <p:sldId id="294" r:id="rId5"/>
    <p:sldId id="263" r:id="rId6"/>
    <p:sldId id="264" r:id="rId7"/>
    <p:sldId id="258" r:id="rId8"/>
    <p:sldId id="300" r:id="rId9"/>
    <p:sldId id="301" r:id="rId10"/>
    <p:sldId id="265" r:id="rId11"/>
    <p:sldId id="266" r:id="rId12"/>
    <p:sldId id="304" r:id="rId13"/>
    <p:sldId id="305" r:id="rId14"/>
    <p:sldId id="306" r:id="rId15"/>
    <p:sldId id="307" r:id="rId16"/>
    <p:sldId id="302" r:id="rId17"/>
    <p:sldId id="274" r:id="rId18"/>
    <p:sldId id="303" r:id="rId19"/>
    <p:sldId id="278" r:id="rId20"/>
    <p:sldId id="308" r:id="rId21"/>
    <p:sldId id="309" r:id="rId22"/>
    <p:sldId id="283" r:id="rId23"/>
    <p:sldId id="261" r:id="rId24"/>
    <p:sldId id="291" r:id="rId25"/>
    <p:sldId id="292" r:id="rId26"/>
    <p:sldId id="296" r:id="rId27"/>
    <p:sldId id="297" r:id="rId28"/>
    <p:sldId id="298" r:id="rId29"/>
    <p:sldId id="310" r:id="rId30"/>
    <p:sldId id="311" r:id="rId31"/>
  </p:sldIdLst>
  <p:sldSz cx="9144000" cy="5143500" type="screen16x9"/>
  <p:notesSz cx="6858000" cy="9144000"/>
  <p:embeddedFontLst>
    <p:embeddedFont>
      <p:font typeface="Albert Sans" pitchFamily="2" charset="77"/>
      <p:regular r:id="rId33"/>
      <p:bold r:id="rId34"/>
      <p:italic r:id="rId35"/>
      <p:boldItalic r:id="rId36"/>
    </p:embeddedFont>
    <p:embeddedFont>
      <p:font typeface="Albert Sans SemiBold" pitchFamily="2" charset="77"/>
      <p:regular r:id="rId37"/>
      <p:bold r:id="rId38"/>
      <p:italic r:id="rId39"/>
      <p:boldItalic r:id="rId40"/>
    </p:embeddedFont>
    <p:embeddedFont>
      <p:font typeface="Bebas Neue" panose="020B0606020202050201" pitchFamily="34" charset="77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Nunito" pitchFamily="2" charset="77"/>
      <p:regular r:id="rId47"/>
      <p:bold r:id="rId48"/>
      <p:italic r:id="rId49"/>
      <p:boldItalic r:id="rId50"/>
    </p:embeddedFont>
    <p:embeddedFont>
      <p:font typeface="Nunito Light" panose="020F0302020204030204" pitchFamily="34" charset="0"/>
      <p:regular r:id="rId51"/>
      <p:italic r:id="rId52"/>
    </p:embeddedFont>
    <p:embeddedFont>
      <p:font typeface="The Serif Hand Light" panose="020F0302020204030204" pitchFamily="3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D1EB1B-2CA7-4E95-A685-5D0207BBA4F4}" name="ANNA AMATO" initials="AA" userId="S::anna.amato10@studenti.unina.it::5f23f9c0-052b-4c32-bcff-65bf9a1b0c0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D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D26875-30BF-42CB-A689-DFC5A521AA79}">
  <a:tblStyle styleId="{E7D26875-30BF-42CB-A689-DFC5A521AA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964"/>
  </p:normalViewPr>
  <p:slideViewPr>
    <p:cSldViewPr snapToGrid="0">
      <p:cViewPr varScale="1">
        <p:scale>
          <a:sx n="159" d="100"/>
          <a:sy n="15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microsoft.com/office/2018/10/relationships/authors" Target="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90c659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c90c659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89463bc3fb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89463bc3fb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89463bc3fb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89463bc3fb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172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698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89463bc3fb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89463bc3fb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9463bc3fb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9463bc3fb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45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33c90e57b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33c90e57b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33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89463bc3fb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89463bc3fb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17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89463bc3fb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89463bc3fb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b65d20f65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b65d20f65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54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9463bc3fb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9463bc3fb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996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89463bc3fb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89463bc3fb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33c90e57b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33c90e57b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9463bc3fb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9463bc3fb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867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33c90e57b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33c90e57b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229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811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9463bc3fb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9463bc3fb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532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683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9191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65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758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9463bc3fb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9463bc3fb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89463bc3fb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89463bc3fb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b65d20f65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b65d20f65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89463bc3fb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89463bc3fb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93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89463bc3fb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89463bc3fb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02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520700" cy="3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31" y="4123601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284000" y="30114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80" name="Google Shape;80;p11"/>
          <p:cNvGrpSpPr/>
          <p:nvPr/>
        </p:nvGrpSpPr>
        <p:grpSpPr>
          <a:xfrm rot="-2700000" flipH="1">
            <a:off x="290285" y="-33524"/>
            <a:ext cx="1045765" cy="1045615"/>
            <a:chOff x="3741950" y="353925"/>
            <a:chExt cx="1045775" cy="1045625"/>
          </a:xfrm>
        </p:grpSpPr>
        <p:sp>
          <p:nvSpPr>
            <p:cNvPr id="81" name="Google Shape;81;p11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 flipH="1">
            <a:off x="-5678442" y="445025"/>
            <a:ext cx="6391664" cy="707494"/>
            <a:chOff x="6456475" y="3575600"/>
            <a:chExt cx="4992317" cy="552600"/>
          </a:xfrm>
        </p:grpSpPr>
        <p:sp>
          <p:nvSpPr>
            <p:cNvPr id="88" name="Google Shape;88;p13"/>
            <p:cNvSpPr/>
            <p:nvPr/>
          </p:nvSpPr>
          <p:spPr>
            <a:xfrm>
              <a:off x="6456492" y="3575600"/>
              <a:ext cx="49923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 rot="-2700000" flipH="1">
            <a:off x="216535" y="4353026"/>
            <a:ext cx="1045765" cy="1045615"/>
            <a:chOff x="3741950" y="353925"/>
            <a:chExt cx="1045775" cy="1045625"/>
          </a:xfrm>
        </p:grpSpPr>
        <p:sp>
          <p:nvSpPr>
            <p:cNvPr id="103" name="Google Shape;103;p15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15"/>
          <p:cNvGrpSpPr/>
          <p:nvPr/>
        </p:nvGrpSpPr>
        <p:grpSpPr>
          <a:xfrm flipH="1">
            <a:off x="-5678442" y="445025"/>
            <a:ext cx="6391664" cy="707494"/>
            <a:chOff x="6456475" y="3575600"/>
            <a:chExt cx="4992317" cy="552600"/>
          </a:xfrm>
        </p:grpSpPr>
        <p:sp>
          <p:nvSpPr>
            <p:cNvPr id="108" name="Google Shape;108;p15"/>
            <p:cNvSpPr/>
            <p:nvPr/>
          </p:nvSpPr>
          <p:spPr>
            <a:xfrm>
              <a:off x="6456492" y="3575600"/>
              <a:ext cx="49923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rot="2700000">
            <a:off x="7675065" y="4000677"/>
            <a:ext cx="1657859" cy="1677759"/>
          </a:xfrm>
          <a:custGeom>
            <a:avLst/>
            <a:gdLst/>
            <a:ahLst/>
            <a:cxnLst/>
            <a:rect l="l" t="t" r="r" b="b"/>
            <a:pathLst>
              <a:path w="66315" h="67111" extrusionOk="0">
                <a:moveTo>
                  <a:pt x="8446" y="67111"/>
                </a:moveTo>
                <a:cubicBezTo>
                  <a:pt x="6171" y="67111"/>
                  <a:pt x="4067" y="66258"/>
                  <a:pt x="2474" y="64665"/>
                </a:cubicBezTo>
                <a:cubicBezTo>
                  <a:pt x="882" y="63073"/>
                  <a:pt x="0" y="60940"/>
                  <a:pt x="0" y="58694"/>
                </a:cubicBezTo>
                <a:cubicBezTo>
                  <a:pt x="0" y="56447"/>
                  <a:pt x="882" y="54343"/>
                  <a:pt x="2474" y="52750"/>
                </a:cubicBezTo>
                <a:lnTo>
                  <a:pt x="51954" y="3271"/>
                </a:lnTo>
                <a:cubicBezTo>
                  <a:pt x="55224" y="0"/>
                  <a:pt x="60570" y="0"/>
                  <a:pt x="63841" y="3271"/>
                </a:cubicBezTo>
                <a:lnTo>
                  <a:pt x="63841" y="3271"/>
                </a:lnTo>
                <a:cubicBezTo>
                  <a:pt x="65433" y="4863"/>
                  <a:pt x="66315" y="6996"/>
                  <a:pt x="66315" y="9242"/>
                </a:cubicBezTo>
                <a:cubicBezTo>
                  <a:pt x="66315" y="11489"/>
                  <a:pt x="65433" y="13593"/>
                  <a:pt x="63841" y="15186"/>
                </a:cubicBezTo>
                <a:lnTo>
                  <a:pt x="14389" y="64665"/>
                </a:lnTo>
                <a:cubicBezTo>
                  <a:pt x="12797" y="66258"/>
                  <a:pt x="10692" y="67111"/>
                  <a:pt x="8446" y="67111"/>
                </a:cubicBezTo>
                <a:close/>
                <a:moveTo>
                  <a:pt x="57897" y="2588"/>
                </a:moveTo>
                <a:cubicBezTo>
                  <a:pt x="56191" y="2588"/>
                  <a:pt x="54485" y="3242"/>
                  <a:pt x="53205" y="4522"/>
                </a:cubicBezTo>
                <a:lnTo>
                  <a:pt x="3725" y="54002"/>
                </a:lnTo>
                <a:cubicBezTo>
                  <a:pt x="2474" y="55253"/>
                  <a:pt x="1792" y="56931"/>
                  <a:pt x="1792" y="58694"/>
                </a:cubicBezTo>
                <a:cubicBezTo>
                  <a:pt x="1792" y="60457"/>
                  <a:pt x="2474" y="62135"/>
                  <a:pt x="3725" y="63386"/>
                </a:cubicBezTo>
                <a:cubicBezTo>
                  <a:pt x="4977" y="64637"/>
                  <a:pt x="6654" y="65348"/>
                  <a:pt x="8418" y="65348"/>
                </a:cubicBezTo>
                <a:cubicBezTo>
                  <a:pt x="10209" y="65348"/>
                  <a:pt x="11858" y="64637"/>
                  <a:pt x="13138" y="63386"/>
                </a:cubicBezTo>
                <a:lnTo>
                  <a:pt x="62589" y="13934"/>
                </a:lnTo>
                <a:cubicBezTo>
                  <a:pt x="63841" y="12683"/>
                  <a:pt x="64523" y="11005"/>
                  <a:pt x="64523" y="9242"/>
                </a:cubicBezTo>
                <a:cubicBezTo>
                  <a:pt x="64523" y="7451"/>
                  <a:pt x="63841" y="5801"/>
                  <a:pt x="62589" y="4550"/>
                </a:cubicBezTo>
                <a:lnTo>
                  <a:pt x="62589" y="4550"/>
                </a:lnTo>
                <a:cubicBezTo>
                  <a:pt x="61310" y="3242"/>
                  <a:pt x="59604" y="2588"/>
                  <a:pt x="57897" y="2588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 flipH="1">
            <a:off x="-5678442" y="445025"/>
            <a:ext cx="6391664" cy="707494"/>
            <a:chOff x="6456475" y="3575600"/>
            <a:chExt cx="4992317" cy="552600"/>
          </a:xfrm>
        </p:grpSpPr>
        <p:sp>
          <p:nvSpPr>
            <p:cNvPr id="114" name="Google Shape;114;p16"/>
            <p:cNvSpPr/>
            <p:nvPr/>
          </p:nvSpPr>
          <p:spPr>
            <a:xfrm>
              <a:off x="6456492" y="3575600"/>
              <a:ext cx="49923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 rot="-2700000" flipH="1">
            <a:off x="4049122" y="4353026"/>
            <a:ext cx="1045765" cy="1045615"/>
            <a:chOff x="3741950" y="353925"/>
            <a:chExt cx="1045775" cy="1045625"/>
          </a:xfrm>
        </p:grpSpPr>
        <p:sp>
          <p:nvSpPr>
            <p:cNvPr id="119" name="Google Shape;119;p17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17"/>
          <p:cNvGrpSpPr/>
          <p:nvPr/>
        </p:nvGrpSpPr>
        <p:grpSpPr>
          <a:xfrm flipH="1">
            <a:off x="-5176550" y="445800"/>
            <a:ext cx="5896550" cy="707494"/>
            <a:chOff x="6456472" y="3575600"/>
            <a:chExt cx="4605600" cy="552600"/>
          </a:xfrm>
        </p:grpSpPr>
        <p:sp>
          <p:nvSpPr>
            <p:cNvPr id="123" name="Google Shape;123;p17"/>
            <p:cNvSpPr/>
            <p:nvPr/>
          </p:nvSpPr>
          <p:spPr>
            <a:xfrm>
              <a:off x="6456472" y="3575600"/>
              <a:ext cx="46056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18"/>
          <p:cNvGrpSpPr/>
          <p:nvPr/>
        </p:nvGrpSpPr>
        <p:grpSpPr>
          <a:xfrm flipH="1">
            <a:off x="-5176550" y="445800"/>
            <a:ext cx="5896550" cy="707494"/>
            <a:chOff x="6456472" y="3575600"/>
            <a:chExt cx="4605600" cy="552600"/>
          </a:xfrm>
        </p:grpSpPr>
        <p:sp>
          <p:nvSpPr>
            <p:cNvPr id="128" name="Google Shape;128;p18"/>
            <p:cNvSpPr/>
            <p:nvPr/>
          </p:nvSpPr>
          <p:spPr>
            <a:xfrm>
              <a:off x="6456472" y="3575600"/>
              <a:ext cx="46056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18"/>
          <p:cNvGrpSpPr/>
          <p:nvPr/>
        </p:nvGrpSpPr>
        <p:grpSpPr>
          <a:xfrm rot="-2700000" flipH="1">
            <a:off x="216535" y="4353026"/>
            <a:ext cx="1045765" cy="1045615"/>
            <a:chOff x="3741950" y="353925"/>
            <a:chExt cx="1045775" cy="1045625"/>
          </a:xfrm>
        </p:grpSpPr>
        <p:sp>
          <p:nvSpPr>
            <p:cNvPr id="131" name="Google Shape;131;p18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18"/>
          <p:cNvGrpSpPr/>
          <p:nvPr/>
        </p:nvGrpSpPr>
        <p:grpSpPr>
          <a:xfrm rot="-2700000" flipH="1">
            <a:off x="7844935" y="4353026"/>
            <a:ext cx="1045765" cy="1045615"/>
            <a:chOff x="3741950" y="353925"/>
            <a:chExt cx="1045775" cy="1045625"/>
          </a:xfrm>
        </p:grpSpPr>
        <p:sp>
          <p:nvSpPr>
            <p:cNvPr id="135" name="Google Shape;135;p18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4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9"/>
          <p:cNvGrpSpPr/>
          <p:nvPr/>
        </p:nvGrpSpPr>
        <p:grpSpPr>
          <a:xfrm flipH="1">
            <a:off x="-657300" y="3660238"/>
            <a:ext cx="2358638" cy="2358638"/>
            <a:chOff x="7553538" y="3660238"/>
            <a:chExt cx="2358638" cy="2358638"/>
          </a:xfrm>
        </p:grpSpPr>
        <p:grpSp>
          <p:nvGrpSpPr>
            <p:cNvPr id="140" name="Google Shape;140;p19"/>
            <p:cNvGrpSpPr/>
            <p:nvPr/>
          </p:nvGrpSpPr>
          <p:grpSpPr>
            <a:xfrm rot="-2700000" flipH="1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41" name="Google Shape;141;p19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" name="Google Shape;144;p19"/>
            <p:cNvSpPr/>
            <p:nvPr/>
          </p:nvSpPr>
          <p:spPr>
            <a:xfrm rot="-2700000" flipH="1">
              <a:off x="7903927" y="4000677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6" name="Google Shape;146;p19"/>
          <p:cNvGrpSpPr/>
          <p:nvPr/>
        </p:nvGrpSpPr>
        <p:grpSpPr>
          <a:xfrm flipH="1">
            <a:off x="-5678442" y="445025"/>
            <a:ext cx="6391664" cy="707494"/>
            <a:chOff x="6456475" y="3575600"/>
            <a:chExt cx="4992317" cy="552600"/>
          </a:xfrm>
        </p:grpSpPr>
        <p:sp>
          <p:nvSpPr>
            <p:cNvPr id="147" name="Google Shape;147;p19"/>
            <p:cNvSpPr/>
            <p:nvPr/>
          </p:nvSpPr>
          <p:spPr>
            <a:xfrm>
              <a:off x="6456492" y="3575600"/>
              <a:ext cx="49923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5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0"/>
          <p:cNvGrpSpPr/>
          <p:nvPr/>
        </p:nvGrpSpPr>
        <p:grpSpPr>
          <a:xfrm rot="-2700000" flipH="1">
            <a:off x="7844935" y="4353026"/>
            <a:ext cx="1045765" cy="1045615"/>
            <a:chOff x="3741950" y="353925"/>
            <a:chExt cx="1045775" cy="1045625"/>
          </a:xfrm>
        </p:grpSpPr>
        <p:sp>
          <p:nvSpPr>
            <p:cNvPr id="151" name="Google Shape;151;p20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5" name="Google Shape;155;p20"/>
          <p:cNvGrpSpPr/>
          <p:nvPr/>
        </p:nvGrpSpPr>
        <p:grpSpPr>
          <a:xfrm flipH="1">
            <a:off x="-5176550" y="445800"/>
            <a:ext cx="5896550" cy="707494"/>
            <a:chOff x="6456472" y="3575600"/>
            <a:chExt cx="4605600" cy="552600"/>
          </a:xfrm>
        </p:grpSpPr>
        <p:sp>
          <p:nvSpPr>
            <p:cNvPr id="156" name="Google Shape;156;p20"/>
            <p:cNvSpPr/>
            <p:nvPr/>
          </p:nvSpPr>
          <p:spPr>
            <a:xfrm>
              <a:off x="6456472" y="3575600"/>
              <a:ext cx="46056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1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21"/>
          <p:cNvGrpSpPr/>
          <p:nvPr/>
        </p:nvGrpSpPr>
        <p:grpSpPr>
          <a:xfrm rot="-2700000" flipH="1">
            <a:off x="4049122" y="4353026"/>
            <a:ext cx="1045765" cy="1045615"/>
            <a:chOff x="3741950" y="353925"/>
            <a:chExt cx="1045775" cy="1045625"/>
          </a:xfrm>
        </p:grpSpPr>
        <p:sp>
          <p:nvSpPr>
            <p:cNvPr id="161" name="Google Shape;161;p21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21"/>
          <p:cNvGrpSpPr/>
          <p:nvPr/>
        </p:nvGrpSpPr>
        <p:grpSpPr>
          <a:xfrm flipH="1">
            <a:off x="-5176550" y="445800"/>
            <a:ext cx="5896550" cy="707494"/>
            <a:chOff x="6456472" y="3575600"/>
            <a:chExt cx="4605600" cy="552600"/>
          </a:xfrm>
        </p:grpSpPr>
        <p:sp>
          <p:nvSpPr>
            <p:cNvPr id="165" name="Google Shape;165;p21"/>
            <p:cNvSpPr/>
            <p:nvPr/>
          </p:nvSpPr>
          <p:spPr>
            <a:xfrm>
              <a:off x="6456472" y="3575600"/>
              <a:ext cx="46056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893700" y="1620825"/>
            <a:ext cx="3537900" cy="15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269000" y="1941325"/>
            <a:ext cx="14211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893700" y="3220725"/>
            <a:ext cx="4442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>
            <a:off x="7233663" y="3665882"/>
            <a:ext cx="2394232" cy="2358638"/>
            <a:chOff x="7233663" y="3665882"/>
            <a:chExt cx="2394232" cy="2358638"/>
          </a:xfrm>
        </p:grpSpPr>
        <p:grpSp>
          <p:nvGrpSpPr>
            <p:cNvPr id="16" name="Google Shape;16;p3"/>
            <p:cNvGrpSpPr/>
            <p:nvPr/>
          </p:nvGrpSpPr>
          <p:grpSpPr>
            <a:xfrm rot="2700000">
              <a:off x="7450195" y="4008895"/>
              <a:ext cx="1045765" cy="1045615"/>
              <a:chOff x="3741950" y="353925"/>
              <a:chExt cx="1045775" cy="1045625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3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20;p3"/>
            <p:cNvSpPr/>
            <p:nvPr/>
          </p:nvSpPr>
          <p:spPr>
            <a:xfrm rot="2700000">
              <a:off x="7619646" y="4006322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9" name="Google Shape;169;p22"/>
          <p:cNvGrpSpPr/>
          <p:nvPr/>
        </p:nvGrpSpPr>
        <p:grpSpPr>
          <a:xfrm rot="-2700000" flipH="1">
            <a:off x="4049122" y="4353026"/>
            <a:ext cx="1045765" cy="1045615"/>
            <a:chOff x="3741950" y="353925"/>
            <a:chExt cx="1045775" cy="1045625"/>
          </a:xfrm>
        </p:grpSpPr>
        <p:sp>
          <p:nvSpPr>
            <p:cNvPr id="170" name="Google Shape;170;p22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22"/>
          <p:cNvGrpSpPr/>
          <p:nvPr/>
        </p:nvGrpSpPr>
        <p:grpSpPr>
          <a:xfrm flipH="1">
            <a:off x="-5176550" y="445800"/>
            <a:ext cx="5896550" cy="707494"/>
            <a:chOff x="6456472" y="3575600"/>
            <a:chExt cx="4605600" cy="552600"/>
          </a:xfrm>
        </p:grpSpPr>
        <p:sp>
          <p:nvSpPr>
            <p:cNvPr id="174" name="Google Shape;174;p22"/>
            <p:cNvSpPr/>
            <p:nvPr/>
          </p:nvSpPr>
          <p:spPr>
            <a:xfrm>
              <a:off x="6456472" y="3575600"/>
              <a:ext cx="46056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18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3"/>
          <p:cNvGrpSpPr/>
          <p:nvPr/>
        </p:nvGrpSpPr>
        <p:grpSpPr>
          <a:xfrm rot="-2700000" flipH="1">
            <a:off x="7844935" y="4353026"/>
            <a:ext cx="1045765" cy="1045615"/>
            <a:chOff x="3741950" y="353925"/>
            <a:chExt cx="1045775" cy="1045625"/>
          </a:xfrm>
        </p:grpSpPr>
        <p:sp>
          <p:nvSpPr>
            <p:cNvPr id="178" name="Google Shape;178;p23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23"/>
          <p:cNvGrpSpPr/>
          <p:nvPr/>
        </p:nvGrpSpPr>
        <p:grpSpPr>
          <a:xfrm flipH="1">
            <a:off x="-5176550" y="445800"/>
            <a:ext cx="5896550" cy="707494"/>
            <a:chOff x="6456472" y="3575600"/>
            <a:chExt cx="4605600" cy="552600"/>
          </a:xfrm>
        </p:grpSpPr>
        <p:sp>
          <p:nvSpPr>
            <p:cNvPr id="183" name="Google Shape;183;p23"/>
            <p:cNvSpPr/>
            <p:nvPr/>
          </p:nvSpPr>
          <p:spPr>
            <a:xfrm>
              <a:off x="6456472" y="3575600"/>
              <a:ext cx="46056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4"/>
          <p:cNvGrpSpPr/>
          <p:nvPr/>
        </p:nvGrpSpPr>
        <p:grpSpPr>
          <a:xfrm flipH="1">
            <a:off x="-657300" y="3660238"/>
            <a:ext cx="2358638" cy="2358638"/>
            <a:chOff x="7553538" y="3660238"/>
            <a:chExt cx="2358638" cy="2358638"/>
          </a:xfrm>
        </p:grpSpPr>
        <p:grpSp>
          <p:nvGrpSpPr>
            <p:cNvPr id="187" name="Google Shape;187;p24"/>
            <p:cNvGrpSpPr/>
            <p:nvPr/>
          </p:nvGrpSpPr>
          <p:grpSpPr>
            <a:xfrm rot="-2700000" flipH="1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188" name="Google Shape;188;p24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4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4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" name="Google Shape;191;p24"/>
            <p:cNvSpPr/>
            <p:nvPr/>
          </p:nvSpPr>
          <p:spPr>
            <a:xfrm rot="-2700000" flipH="1">
              <a:off x="7903927" y="4000677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24"/>
          <p:cNvGrpSpPr/>
          <p:nvPr/>
        </p:nvGrpSpPr>
        <p:grpSpPr>
          <a:xfrm flipH="1">
            <a:off x="-5678442" y="445025"/>
            <a:ext cx="6391664" cy="707494"/>
            <a:chOff x="6456475" y="3575600"/>
            <a:chExt cx="4992317" cy="552600"/>
          </a:xfrm>
        </p:grpSpPr>
        <p:sp>
          <p:nvSpPr>
            <p:cNvPr id="194" name="Google Shape;194;p24"/>
            <p:cNvSpPr/>
            <p:nvPr/>
          </p:nvSpPr>
          <p:spPr>
            <a:xfrm>
              <a:off x="6456492" y="3575600"/>
              <a:ext cx="49923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5"/>
          <p:cNvGrpSpPr/>
          <p:nvPr/>
        </p:nvGrpSpPr>
        <p:grpSpPr>
          <a:xfrm flipH="1">
            <a:off x="-3486996" y="942843"/>
            <a:ext cx="4357122" cy="707497"/>
            <a:chOff x="6456475" y="3575600"/>
            <a:chExt cx="3403204" cy="552603"/>
          </a:xfrm>
        </p:grpSpPr>
        <p:sp>
          <p:nvSpPr>
            <p:cNvPr id="198" name="Google Shape;198;p25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5"/>
          <p:cNvGrpSpPr/>
          <p:nvPr/>
        </p:nvGrpSpPr>
        <p:grpSpPr>
          <a:xfrm flipH="1">
            <a:off x="-3569694" y="67472"/>
            <a:ext cx="5455165" cy="875381"/>
            <a:chOff x="6456469" y="3575596"/>
            <a:chExt cx="3443700" cy="552604"/>
          </a:xfrm>
        </p:grpSpPr>
        <p:sp>
          <p:nvSpPr>
            <p:cNvPr id="201" name="Google Shape;201;p25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6"/>
          <p:cNvGrpSpPr/>
          <p:nvPr/>
        </p:nvGrpSpPr>
        <p:grpSpPr>
          <a:xfrm rot="-5400000">
            <a:off x="-887968" y="-1051338"/>
            <a:ext cx="4357122" cy="707497"/>
            <a:chOff x="6456475" y="3575600"/>
            <a:chExt cx="3403204" cy="552603"/>
          </a:xfrm>
        </p:grpSpPr>
        <p:sp>
          <p:nvSpPr>
            <p:cNvPr id="205" name="Google Shape;205;p26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26"/>
          <p:cNvGrpSpPr/>
          <p:nvPr/>
        </p:nvGrpSpPr>
        <p:grpSpPr>
          <a:xfrm rot="-5400000">
            <a:off x="-2228419" y="-668956"/>
            <a:ext cx="5455165" cy="875381"/>
            <a:chOff x="6456469" y="3575596"/>
            <a:chExt cx="3443700" cy="552604"/>
          </a:xfrm>
        </p:grpSpPr>
        <p:sp>
          <p:nvSpPr>
            <p:cNvPr id="208" name="Google Shape;208;p26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4"/>
          <p:cNvGrpSpPr/>
          <p:nvPr/>
        </p:nvGrpSpPr>
        <p:grpSpPr>
          <a:xfrm>
            <a:off x="7324675" y="3660238"/>
            <a:ext cx="2358638" cy="2358638"/>
            <a:chOff x="7553538" y="3660238"/>
            <a:chExt cx="2358638" cy="2358638"/>
          </a:xfrm>
        </p:grpSpPr>
        <p:grpSp>
          <p:nvGrpSpPr>
            <p:cNvPr id="92" name="Google Shape;92;p14"/>
            <p:cNvGrpSpPr/>
            <p:nvPr/>
          </p:nvGrpSpPr>
          <p:grpSpPr>
            <a:xfrm rot="-2700000" flipH="1">
              <a:off x="7828010" y="4050176"/>
              <a:ext cx="1045765" cy="1045615"/>
              <a:chOff x="3741950" y="353925"/>
              <a:chExt cx="1045775" cy="1045625"/>
            </a:xfrm>
          </p:grpSpPr>
          <p:sp>
            <p:nvSpPr>
              <p:cNvPr id="93" name="Google Shape;93;p14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4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4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14"/>
            <p:cNvSpPr/>
            <p:nvPr/>
          </p:nvSpPr>
          <p:spPr>
            <a:xfrm rot="-2700000" flipH="1">
              <a:off x="7903927" y="4000677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" name="Google Shape;98;p14"/>
          <p:cNvGrpSpPr/>
          <p:nvPr/>
        </p:nvGrpSpPr>
        <p:grpSpPr>
          <a:xfrm flipH="1">
            <a:off x="-5176550" y="445800"/>
            <a:ext cx="5896550" cy="707494"/>
            <a:chOff x="6456472" y="3575600"/>
            <a:chExt cx="4605600" cy="552600"/>
          </a:xfrm>
        </p:grpSpPr>
        <p:sp>
          <p:nvSpPr>
            <p:cNvPr id="99" name="Google Shape;99;p14"/>
            <p:cNvSpPr/>
            <p:nvPr/>
          </p:nvSpPr>
          <p:spPr>
            <a:xfrm>
              <a:off x="6456472" y="3575600"/>
              <a:ext cx="46056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8221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416302"/>
            <a:ext cx="7710900" cy="2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 flipH="1">
            <a:off x="-448759" y="4050781"/>
            <a:ext cx="1775083" cy="1748694"/>
            <a:chOff x="4757800" y="3823757"/>
            <a:chExt cx="2394232" cy="2358638"/>
          </a:xfrm>
        </p:grpSpPr>
        <p:grpSp>
          <p:nvGrpSpPr>
            <p:cNvPr id="24" name="Google Shape;24;p4"/>
            <p:cNvGrpSpPr/>
            <p:nvPr/>
          </p:nvGrpSpPr>
          <p:grpSpPr>
            <a:xfrm rot="2700000">
              <a:off x="4974332" y="4166770"/>
              <a:ext cx="1045765" cy="1045615"/>
              <a:chOff x="3741950" y="353925"/>
              <a:chExt cx="1045775" cy="1045625"/>
            </a:xfrm>
          </p:grpSpPr>
          <p:sp>
            <p:nvSpPr>
              <p:cNvPr id="25" name="Google Shape;25;p4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4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4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" name="Google Shape;28;p4"/>
            <p:cNvSpPr/>
            <p:nvPr/>
          </p:nvSpPr>
          <p:spPr>
            <a:xfrm rot="2700000">
              <a:off x="5143783" y="4164197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77073" y="3042975"/>
            <a:ext cx="26199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447027" y="3042975"/>
            <a:ext cx="26199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077073" y="2734950"/>
            <a:ext cx="2619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447027" y="2734950"/>
            <a:ext cx="2619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6667638" y="3630961"/>
            <a:ext cx="2394232" cy="2358638"/>
            <a:chOff x="6667638" y="3630961"/>
            <a:chExt cx="2394232" cy="2358638"/>
          </a:xfrm>
        </p:grpSpPr>
        <p:grpSp>
          <p:nvGrpSpPr>
            <p:cNvPr id="36" name="Google Shape;36;p5"/>
            <p:cNvGrpSpPr/>
            <p:nvPr/>
          </p:nvGrpSpPr>
          <p:grpSpPr>
            <a:xfrm rot="-2700000" flipH="1">
              <a:off x="7799572" y="3973974"/>
              <a:ext cx="1045765" cy="1045615"/>
              <a:chOff x="3741950" y="353925"/>
              <a:chExt cx="1045775" cy="1045625"/>
            </a:xfrm>
          </p:grpSpPr>
          <p:sp>
            <p:nvSpPr>
              <p:cNvPr id="37" name="Google Shape;37;p5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5"/>
            <p:cNvSpPr/>
            <p:nvPr/>
          </p:nvSpPr>
          <p:spPr>
            <a:xfrm rot="-2700000" flipH="1">
              <a:off x="7018027" y="3971401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6"/>
          <p:cNvGrpSpPr/>
          <p:nvPr/>
        </p:nvGrpSpPr>
        <p:grpSpPr>
          <a:xfrm rot="-2700000" flipH="1">
            <a:off x="7844935" y="4353026"/>
            <a:ext cx="1045765" cy="1045615"/>
            <a:chOff x="3741950" y="353925"/>
            <a:chExt cx="1045775" cy="1045625"/>
          </a:xfrm>
        </p:grpSpPr>
        <p:sp>
          <p:nvSpPr>
            <p:cNvPr id="44" name="Google Shape;44;p6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6"/>
          <p:cNvGrpSpPr/>
          <p:nvPr/>
        </p:nvGrpSpPr>
        <p:grpSpPr>
          <a:xfrm flipH="1">
            <a:off x="-5176550" y="445800"/>
            <a:ext cx="5896550" cy="707494"/>
            <a:chOff x="6456472" y="3575600"/>
            <a:chExt cx="4605600" cy="552600"/>
          </a:xfrm>
        </p:grpSpPr>
        <p:sp>
          <p:nvSpPr>
            <p:cNvPr id="49" name="Google Shape;49;p6"/>
            <p:cNvSpPr/>
            <p:nvPr/>
          </p:nvSpPr>
          <p:spPr>
            <a:xfrm>
              <a:off x="6456472" y="3575600"/>
              <a:ext cx="46056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5373300" cy="20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83363" y="3630961"/>
            <a:ext cx="2394232" cy="2358638"/>
            <a:chOff x="7518600" y="1769557"/>
            <a:chExt cx="2394232" cy="2358638"/>
          </a:xfrm>
        </p:grpSpPr>
        <p:grpSp>
          <p:nvGrpSpPr>
            <p:cNvPr id="54" name="Google Shape;54;p7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55" name="Google Shape;55;p7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7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7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58;p7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962000" y="1307100"/>
            <a:ext cx="5220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2" name="Google Shape;62;p8"/>
          <p:cNvGrpSpPr/>
          <p:nvPr/>
        </p:nvGrpSpPr>
        <p:grpSpPr>
          <a:xfrm>
            <a:off x="-808637" y="3630961"/>
            <a:ext cx="2394232" cy="2358638"/>
            <a:chOff x="-808637" y="3630961"/>
            <a:chExt cx="2394232" cy="2358638"/>
          </a:xfrm>
        </p:grpSpPr>
        <p:grpSp>
          <p:nvGrpSpPr>
            <p:cNvPr id="63" name="Google Shape;63;p8"/>
            <p:cNvGrpSpPr/>
            <p:nvPr/>
          </p:nvGrpSpPr>
          <p:grpSpPr>
            <a:xfrm rot="-2700000" flipH="1">
              <a:off x="323297" y="3973974"/>
              <a:ext cx="1045765" cy="1045615"/>
              <a:chOff x="3741950" y="353925"/>
              <a:chExt cx="1045775" cy="1045625"/>
            </a:xfrm>
          </p:grpSpPr>
          <p:sp>
            <p:nvSpPr>
              <p:cNvPr id="64" name="Google Shape;64;p8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8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8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7;p8"/>
            <p:cNvSpPr/>
            <p:nvPr/>
          </p:nvSpPr>
          <p:spPr>
            <a:xfrm rot="-2700000" flipH="1">
              <a:off x="-458248" y="3971401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651188"/>
            <a:ext cx="48729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2765575"/>
            <a:ext cx="48729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 rot="2700000">
            <a:off x="7740957" y="4395495"/>
            <a:ext cx="1045765" cy="1045615"/>
            <a:chOff x="3741950" y="353925"/>
            <a:chExt cx="1045775" cy="1045625"/>
          </a:xfrm>
        </p:grpSpPr>
        <p:sp>
          <p:nvSpPr>
            <p:cNvPr id="72" name="Google Shape;72;p9"/>
            <p:cNvSpPr/>
            <p:nvPr/>
          </p:nvSpPr>
          <p:spPr>
            <a:xfrm>
              <a:off x="3741950" y="1372675"/>
              <a:ext cx="26325" cy="26875"/>
            </a:xfrm>
            <a:custGeom>
              <a:avLst/>
              <a:gdLst/>
              <a:ahLst/>
              <a:cxnLst/>
              <a:rect l="l" t="t" r="r" b="b"/>
              <a:pathLst>
                <a:path w="1053" h="1075" extrusionOk="0">
                  <a:moveTo>
                    <a:pt x="526" y="1"/>
                  </a:moveTo>
                  <a:cubicBezTo>
                    <a:pt x="491" y="1"/>
                    <a:pt x="455" y="8"/>
                    <a:pt x="427" y="22"/>
                  </a:cubicBezTo>
                  <a:cubicBezTo>
                    <a:pt x="398" y="22"/>
                    <a:pt x="370" y="22"/>
                    <a:pt x="313" y="50"/>
                  </a:cubicBezTo>
                  <a:cubicBezTo>
                    <a:pt x="284" y="50"/>
                    <a:pt x="256" y="79"/>
                    <a:pt x="228" y="107"/>
                  </a:cubicBezTo>
                  <a:cubicBezTo>
                    <a:pt x="199" y="107"/>
                    <a:pt x="171" y="136"/>
                    <a:pt x="142" y="164"/>
                  </a:cubicBezTo>
                  <a:cubicBezTo>
                    <a:pt x="57" y="249"/>
                    <a:pt x="0" y="392"/>
                    <a:pt x="0" y="534"/>
                  </a:cubicBezTo>
                  <a:cubicBezTo>
                    <a:pt x="0" y="676"/>
                    <a:pt x="57" y="818"/>
                    <a:pt x="142" y="903"/>
                  </a:cubicBezTo>
                  <a:cubicBezTo>
                    <a:pt x="171" y="932"/>
                    <a:pt x="199" y="960"/>
                    <a:pt x="228" y="989"/>
                  </a:cubicBezTo>
                  <a:cubicBezTo>
                    <a:pt x="256" y="989"/>
                    <a:pt x="284" y="1017"/>
                    <a:pt x="313" y="1046"/>
                  </a:cubicBezTo>
                  <a:cubicBezTo>
                    <a:pt x="370" y="1046"/>
                    <a:pt x="398" y="1046"/>
                    <a:pt x="427" y="1074"/>
                  </a:cubicBezTo>
                  <a:lnTo>
                    <a:pt x="626" y="1074"/>
                  </a:lnTo>
                  <a:cubicBezTo>
                    <a:pt x="654" y="1046"/>
                    <a:pt x="711" y="1046"/>
                    <a:pt x="739" y="1046"/>
                  </a:cubicBezTo>
                  <a:cubicBezTo>
                    <a:pt x="768" y="1017"/>
                    <a:pt x="796" y="989"/>
                    <a:pt x="825" y="989"/>
                  </a:cubicBezTo>
                  <a:cubicBezTo>
                    <a:pt x="853" y="960"/>
                    <a:pt x="882" y="932"/>
                    <a:pt x="910" y="903"/>
                  </a:cubicBezTo>
                  <a:cubicBezTo>
                    <a:pt x="938" y="903"/>
                    <a:pt x="938" y="875"/>
                    <a:pt x="967" y="847"/>
                  </a:cubicBezTo>
                  <a:cubicBezTo>
                    <a:pt x="995" y="818"/>
                    <a:pt x="995" y="790"/>
                    <a:pt x="1024" y="733"/>
                  </a:cubicBezTo>
                  <a:cubicBezTo>
                    <a:pt x="1024" y="704"/>
                    <a:pt x="1052" y="676"/>
                    <a:pt x="1052" y="648"/>
                  </a:cubicBezTo>
                  <a:cubicBezTo>
                    <a:pt x="1052" y="619"/>
                    <a:pt x="1052" y="562"/>
                    <a:pt x="1052" y="534"/>
                  </a:cubicBezTo>
                  <a:cubicBezTo>
                    <a:pt x="1052" y="392"/>
                    <a:pt x="995" y="249"/>
                    <a:pt x="910" y="164"/>
                  </a:cubicBezTo>
                  <a:cubicBezTo>
                    <a:pt x="882" y="136"/>
                    <a:pt x="853" y="107"/>
                    <a:pt x="825" y="107"/>
                  </a:cubicBezTo>
                  <a:cubicBezTo>
                    <a:pt x="796" y="79"/>
                    <a:pt x="768" y="50"/>
                    <a:pt x="739" y="50"/>
                  </a:cubicBezTo>
                  <a:cubicBezTo>
                    <a:pt x="711" y="22"/>
                    <a:pt x="654" y="22"/>
                    <a:pt x="626" y="22"/>
                  </a:cubicBezTo>
                  <a:cubicBezTo>
                    <a:pt x="597" y="8"/>
                    <a:pt x="562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3804500" y="417550"/>
              <a:ext cx="920650" cy="918000"/>
            </a:xfrm>
            <a:custGeom>
              <a:avLst/>
              <a:gdLst/>
              <a:ahLst/>
              <a:cxnLst/>
              <a:rect l="l" t="t" r="r" b="b"/>
              <a:pathLst>
                <a:path w="36826" h="36720" extrusionOk="0">
                  <a:moveTo>
                    <a:pt x="36232" y="1"/>
                  </a:moveTo>
                  <a:cubicBezTo>
                    <a:pt x="36094" y="1"/>
                    <a:pt x="35959" y="51"/>
                    <a:pt x="35859" y="150"/>
                  </a:cubicBezTo>
                  <a:cubicBezTo>
                    <a:pt x="35660" y="378"/>
                    <a:pt x="35660" y="690"/>
                    <a:pt x="35859" y="918"/>
                  </a:cubicBezTo>
                  <a:cubicBezTo>
                    <a:pt x="35973" y="1003"/>
                    <a:pt x="36115" y="1060"/>
                    <a:pt x="36229" y="1060"/>
                  </a:cubicBezTo>
                  <a:cubicBezTo>
                    <a:pt x="36371" y="1060"/>
                    <a:pt x="36513" y="1003"/>
                    <a:pt x="36627" y="918"/>
                  </a:cubicBezTo>
                  <a:cubicBezTo>
                    <a:pt x="36826" y="690"/>
                    <a:pt x="36826" y="378"/>
                    <a:pt x="36627" y="150"/>
                  </a:cubicBezTo>
                  <a:cubicBezTo>
                    <a:pt x="36513" y="51"/>
                    <a:pt x="36371" y="1"/>
                    <a:pt x="36232" y="1"/>
                  </a:cubicBezTo>
                  <a:close/>
                  <a:moveTo>
                    <a:pt x="33694" y="2560"/>
                  </a:moveTo>
                  <a:cubicBezTo>
                    <a:pt x="33556" y="2560"/>
                    <a:pt x="33414" y="2610"/>
                    <a:pt x="33300" y="2709"/>
                  </a:cubicBezTo>
                  <a:cubicBezTo>
                    <a:pt x="33101" y="2909"/>
                    <a:pt x="33101" y="3250"/>
                    <a:pt x="33300" y="3449"/>
                  </a:cubicBezTo>
                  <a:cubicBezTo>
                    <a:pt x="33414" y="3563"/>
                    <a:pt x="33556" y="3619"/>
                    <a:pt x="33698" y="3619"/>
                  </a:cubicBezTo>
                  <a:cubicBezTo>
                    <a:pt x="33840" y="3619"/>
                    <a:pt x="33954" y="3563"/>
                    <a:pt x="34068" y="3449"/>
                  </a:cubicBezTo>
                  <a:cubicBezTo>
                    <a:pt x="34267" y="3250"/>
                    <a:pt x="34267" y="2909"/>
                    <a:pt x="34068" y="2709"/>
                  </a:cubicBezTo>
                  <a:cubicBezTo>
                    <a:pt x="33968" y="2610"/>
                    <a:pt x="33833" y="2560"/>
                    <a:pt x="33694" y="2560"/>
                  </a:cubicBezTo>
                  <a:close/>
                  <a:moveTo>
                    <a:pt x="31139" y="5091"/>
                  </a:moveTo>
                  <a:cubicBezTo>
                    <a:pt x="31004" y="5091"/>
                    <a:pt x="30869" y="5141"/>
                    <a:pt x="30769" y="5240"/>
                  </a:cubicBezTo>
                  <a:cubicBezTo>
                    <a:pt x="30570" y="5468"/>
                    <a:pt x="30570" y="5809"/>
                    <a:pt x="30769" y="6008"/>
                  </a:cubicBezTo>
                  <a:cubicBezTo>
                    <a:pt x="30883" y="6122"/>
                    <a:pt x="30996" y="6150"/>
                    <a:pt x="31139" y="6150"/>
                  </a:cubicBezTo>
                  <a:cubicBezTo>
                    <a:pt x="31281" y="6150"/>
                    <a:pt x="31423" y="6122"/>
                    <a:pt x="31508" y="6008"/>
                  </a:cubicBezTo>
                  <a:cubicBezTo>
                    <a:pt x="31736" y="5809"/>
                    <a:pt x="31736" y="5468"/>
                    <a:pt x="31508" y="5240"/>
                  </a:cubicBezTo>
                  <a:cubicBezTo>
                    <a:pt x="31409" y="5141"/>
                    <a:pt x="31274" y="5091"/>
                    <a:pt x="31139" y="5091"/>
                  </a:cubicBezTo>
                  <a:close/>
                  <a:moveTo>
                    <a:pt x="28594" y="7650"/>
                  </a:moveTo>
                  <a:cubicBezTo>
                    <a:pt x="28458" y="7650"/>
                    <a:pt x="28323" y="7700"/>
                    <a:pt x="28210" y="7800"/>
                  </a:cubicBezTo>
                  <a:cubicBezTo>
                    <a:pt x="28011" y="7999"/>
                    <a:pt x="28011" y="8340"/>
                    <a:pt x="28210" y="8567"/>
                  </a:cubicBezTo>
                  <a:cubicBezTo>
                    <a:pt x="28323" y="8653"/>
                    <a:pt x="28466" y="8710"/>
                    <a:pt x="28608" y="8710"/>
                  </a:cubicBezTo>
                  <a:cubicBezTo>
                    <a:pt x="28722" y="8710"/>
                    <a:pt x="28864" y="8653"/>
                    <a:pt x="28977" y="8567"/>
                  </a:cubicBezTo>
                  <a:cubicBezTo>
                    <a:pt x="29177" y="8340"/>
                    <a:pt x="29177" y="7999"/>
                    <a:pt x="28977" y="7800"/>
                  </a:cubicBezTo>
                  <a:cubicBezTo>
                    <a:pt x="28864" y="7700"/>
                    <a:pt x="28729" y="7650"/>
                    <a:pt x="28594" y="7650"/>
                  </a:cubicBezTo>
                  <a:close/>
                  <a:moveTo>
                    <a:pt x="26048" y="10188"/>
                  </a:moveTo>
                  <a:cubicBezTo>
                    <a:pt x="25913" y="10188"/>
                    <a:pt x="25778" y="10245"/>
                    <a:pt x="25679" y="10359"/>
                  </a:cubicBezTo>
                  <a:cubicBezTo>
                    <a:pt x="25451" y="10558"/>
                    <a:pt x="25451" y="10899"/>
                    <a:pt x="25679" y="11098"/>
                  </a:cubicBezTo>
                  <a:cubicBezTo>
                    <a:pt x="25764" y="11212"/>
                    <a:pt x="25906" y="11269"/>
                    <a:pt x="26048" y="11269"/>
                  </a:cubicBezTo>
                  <a:cubicBezTo>
                    <a:pt x="26191" y="11269"/>
                    <a:pt x="26333" y="11212"/>
                    <a:pt x="26418" y="11098"/>
                  </a:cubicBezTo>
                  <a:cubicBezTo>
                    <a:pt x="26646" y="10899"/>
                    <a:pt x="26646" y="10558"/>
                    <a:pt x="26418" y="10359"/>
                  </a:cubicBezTo>
                  <a:cubicBezTo>
                    <a:pt x="26319" y="10245"/>
                    <a:pt x="26184" y="10188"/>
                    <a:pt x="26048" y="10188"/>
                  </a:cubicBezTo>
                  <a:close/>
                  <a:moveTo>
                    <a:pt x="23493" y="12741"/>
                  </a:moveTo>
                  <a:cubicBezTo>
                    <a:pt x="23354" y="12741"/>
                    <a:pt x="23219" y="12790"/>
                    <a:pt x="23120" y="12890"/>
                  </a:cubicBezTo>
                  <a:cubicBezTo>
                    <a:pt x="22920" y="13089"/>
                    <a:pt x="22920" y="13430"/>
                    <a:pt x="23120" y="13658"/>
                  </a:cubicBezTo>
                  <a:cubicBezTo>
                    <a:pt x="23233" y="13743"/>
                    <a:pt x="23375" y="13800"/>
                    <a:pt x="23489" y="13800"/>
                  </a:cubicBezTo>
                  <a:cubicBezTo>
                    <a:pt x="23631" y="13800"/>
                    <a:pt x="23774" y="13743"/>
                    <a:pt x="23887" y="13658"/>
                  </a:cubicBezTo>
                  <a:cubicBezTo>
                    <a:pt x="24086" y="13430"/>
                    <a:pt x="24086" y="13089"/>
                    <a:pt x="23887" y="12890"/>
                  </a:cubicBezTo>
                  <a:cubicBezTo>
                    <a:pt x="23774" y="12790"/>
                    <a:pt x="23631" y="12741"/>
                    <a:pt x="23493" y="12741"/>
                  </a:cubicBezTo>
                  <a:close/>
                  <a:moveTo>
                    <a:pt x="20958" y="15278"/>
                  </a:moveTo>
                  <a:cubicBezTo>
                    <a:pt x="20823" y="15278"/>
                    <a:pt x="20688" y="15335"/>
                    <a:pt x="20589" y="15449"/>
                  </a:cubicBezTo>
                  <a:cubicBezTo>
                    <a:pt x="20361" y="15648"/>
                    <a:pt x="20361" y="15989"/>
                    <a:pt x="20589" y="16188"/>
                  </a:cubicBezTo>
                  <a:cubicBezTo>
                    <a:pt x="20674" y="16302"/>
                    <a:pt x="20816" y="16359"/>
                    <a:pt x="20958" y="16359"/>
                  </a:cubicBezTo>
                  <a:cubicBezTo>
                    <a:pt x="21101" y="16359"/>
                    <a:pt x="21214" y="16302"/>
                    <a:pt x="21328" y="16188"/>
                  </a:cubicBezTo>
                  <a:cubicBezTo>
                    <a:pt x="21527" y="15989"/>
                    <a:pt x="21527" y="15648"/>
                    <a:pt x="21328" y="15449"/>
                  </a:cubicBezTo>
                  <a:cubicBezTo>
                    <a:pt x="21228" y="15335"/>
                    <a:pt x="21093" y="15278"/>
                    <a:pt x="20958" y="15278"/>
                  </a:cubicBezTo>
                  <a:close/>
                  <a:moveTo>
                    <a:pt x="18399" y="17831"/>
                  </a:moveTo>
                  <a:cubicBezTo>
                    <a:pt x="18264" y="17831"/>
                    <a:pt x="18129" y="17880"/>
                    <a:pt x="18029" y="17980"/>
                  </a:cubicBezTo>
                  <a:cubicBezTo>
                    <a:pt x="17830" y="18207"/>
                    <a:pt x="17830" y="18549"/>
                    <a:pt x="18029" y="18748"/>
                  </a:cubicBezTo>
                  <a:cubicBezTo>
                    <a:pt x="18143" y="18833"/>
                    <a:pt x="18257" y="18890"/>
                    <a:pt x="18399" y="18890"/>
                  </a:cubicBezTo>
                  <a:cubicBezTo>
                    <a:pt x="18541" y="18890"/>
                    <a:pt x="18683" y="18833"/>
                    <a:pt x="18769" y="18748"/>
                  </a:cubicBezTo>
                  <a:cubicBezTo>
                    <a:pt x="18996" y="18549"/>
                    <a:pt x="18996" y="18207"/>
                    <a:pt x="18769" y="17980"/>
                  </a:cubicBezTo>
                  <a:cubicBezTo>
                    <a:pt x="18669" y="17880"/>
                    <a:pt x="18534" y="17831"/>
                    <a:pt x="18399" y="17831"/>
                  </a:cubicBezTo>
                  <a:close/>
                  <a:moveTo>
                    <a:pt x="15865" y="20390"/>
                  </a:moveTo>
                  <a:cubicBezTo>
                    <a:pt x="15726" y="20390"/>
                    <a:pt x="15584" y="20440"/>
                    <a:pt x="15470" y="20539"/>
                  </a:cubicBezTo>
                  <a:cubicBezTo>
                    <a:pt x="15271" y="20738"/>
                    <a:pt x="15271" y="21080"/>
                    <a:pt x="15470" y="21279"/>
                  </a:cubicBezTo>
                  <a:cubicBezTo>
                    <a:pt x="15584" y="21392"/>
                    <a:pt x="15726" y="21449"/>
                    <a:pt x="15868" y="21449"/>
                  </a:cubicBezTo>
                  <a:cubicBezTo>
                    <a:pt x="15982" y="21449"/>
                    <a:pt x="16124" y="21392"/>
                    <a:pt x="16238" y="21279"/>
                  </a:cubicBezTo>
                  <a:cubicBezTo>
                    <a:pt x="16437" y="21080"/>
                    <a:pt x="16437" y="20738"/>
                    <a:pt x="16238" y="20539"/>
                  </a:cubicBezTo>
                  <a:cubicBezTo>
                    <a:pt x="16138" y="20440"/>
                    <a:pt x="16003" y="20390"/>
                    <a:pt x="15865" y="20390"/>
                  </a:cubicBezTo>
                  <a:close/>
                  <a:moveTo>
                    <a:pt x="13309" y="22921"/>
                  </a:moveTo>
                  <a:cubicBezTo>
                    <a:pt x="13174" y="22921"/>
                    <a:pt x="13039" y="22971"/>
                    <a:pt x="12939" y="23070"/>
                  </a:cubicBezTo>
                  <a:cubicBezTo>
                    <a:pt x="12712" y="23298"/>
                    <a:pt x="12712" y="23639"/>
                    <a:pt x="12939" y="23838"/>
                  </a:cubicBezTo>
                  <a:cubicBezTo>
                    <a:pt x="13025" y="23952"/>
                    <a:pt x="13167" y="23980"/>
                    <a:pt x="13309" y="23980"/>
                  </a:cubicBezTo>
                  <a:cubicBezTo>
                    <a:pt x="13451" y="23980"/>
                    <a:pt x="13593" y="23952"/>
                    <a:pt x="13679" y="23838"/>
                  </a:cubicBezTo>
                  <a:cubicBezTo>
                    <a:pt x="13906" y="23639"/>
                    <a:pt x="13906" y="23298"/>
                    <a:pt x="13679" y="23070"/>
                  </a:cubicBezTo>
                  <a:cubicBezTo>
                    <a:pt x="13579" y="22971"/>
                    <a:pt x="13444" y="22921"/>
                    <a:pt x="13309" y="22921"/>
                  </a:cubicBezTo>
                  <a:close/>
                  <a:moveTo>
                    <a:pt x="10764" y="25480"/>
                  </a:moveTo>
                  <a:cubicBezTo>
                    <a:pt x="10629" y="25480"/>
                    <a:pt x="10494" y="25530"/>
                    <a:pt x="10380" y="25629"/>
                  </a:cubicBezTo>
                  <a:cubicBezTo>
                    <a:pt x="10181" y="25829"/>
                    <a:pt x="10181" y="26170"/>
                    <a:pt x="10380" y="26397"/>
                  </a:cubicBezTo>
                  <a:cubicBezTo>
                    <a:pt x="10494" y="26483"/>
                    <a:pt x="10636" y="26539"/>
                    <a:pt x="10778" y="26539"/>
                  </a:cubicBezTo>
                  <a:cubicBezTo>
                    <a:pt x="10892" y="26539"/>
                    <a:pt x="11034" y="26483"/>
                    <a:pt x="11148" y="26397"/>
                  </a:cubicBezTo>
                  <a:cubicBezTo>
                    <a:pt x="11347" y="26170"/>
                    <a:pt x="11347" y="25829"/>
                    <a:pt x="11148" y="25629"/>
                  </a:cubicBezTo>
                  <a:cubicBezTo>
                    <a:pt x="11034" y="25530"/>
                    <a:pt x="10899" y="25480"/>
                    <a:pt x="10764" y="25480"/>
                  </a:cubicBezTo>
                  <a:close/>
                  <a:moveTo>
                    <a:pt x="8219" y="28018"/>
                  </a:moveTo>
                  <a:cubicBezTo>
                    <a:pt x="8084" y="28018"/>
                    <a:pt x="7949" y="28075"/>
                    <a:pt x="7849" y="28189"/>
                  </a:cubicBezTo>
                  <a:cubicBezTo>
                    <a:pt x="7622" y="28388"/>
                    <a:pt x="7622" y="28729"/>
                    <a:pt x="7849" y="28928"/>
                  </a:cubicBezTo>
                  <a:cubicBezTo>
                    <a:pt x="7934" y="29042"/>
                    <a:pt x="8077" y="29099"/>
                    <a:pt x="8219" y="29099"/>
                  </a:cubicBezTo>
                  <a:cubicBezTo>
                    <a:pt x="8361" y="29099"/>
                    <a:pt x="8475" y="29042"/>
                    <a:pt x="8588" y="28928"/>
                  </a:cubicBezTo>
                  <a:cubicBezTo>
                    <a:pt x="8787" y="28729"/>
                    <a:pt x="8787" y="28388"/>
                    <a:pt x="8588" y="28189"/>
                  </a:cubicBezTo>
                  <a:cubicBezTo>
                    <a:pt x="8489" y="28075"/>
                    <a:pt x="8354" y="28018"/>
                    <a:pt x="8219" y="28018"/>
                  </a:cubicBezTo>
                  <a:close/>
                  <a:moveTo>
                    <a:pt x="5663" y="30570"/>
                  </a:moveTo>
                  <a:cubicBezTo>
                    <a:pt x="5524" y="30570"/>
                    <a:pt x="5389" y="30620"/>
                    <a:pt x="5290" y="30720"/>
                  </a:cubicBezTo>
                  <a:cubicBezTo>
                    <a:pt x="5091" y="30947"/>
                    <a:pt x="5091" y="31260"/>
                    <a:pt x="5290" y="31487"/>
                  </a:cubicBezTo>
                  <a:cubicBezTo>
                    <a:pt x="5403" y="31573"/>
                    <a:pt x="5546" y="31630"/>
                    <a:pt x="5659" y="31630"/>
                  </a:cubicBezTo>
                  <a:cubicBezTo>
                    <a:pt x="5802" y="31630"/>
                    <a:pt x="5944" y="31573"/>
                    <a:pt x="6058" y="31487"/>
                  </a:cubicBezTo>
                  <a:cubicBezTo>
                    <a:pt x="6257" y="31260"/>
                    <a:pt x="6257" y="30947"/>
                    <a:pt x="6058" y="30720"/>
                  </a:cubicBezTo>
                  <a:cubicBezTo>
                    <a:pt x="5944" y="30620"/>
                    <a:pt x="5802" y="30570"/>
                    <a:pt x="5663" y="30570"/>
                  </a:cubicBezTo>
                  <a:close/>
                  <a:moveTo>
                    <a:pt x="3125" y="33108"/>
                  </a:moveTo>
                  <a:cubicBezTo>
                    <a:pt x="2986" y="33108"/>
                    <a:pt x="2844" y="33165"/>
                    <a:pt x="2730" y="33279"/>
                  </a:cubicBezTo>
                  <a:cubicBezTo>
                    <a:pt x="2531" y="33478"/>
                    <a:pt x="2531" y="33819"/>
                    <a:pt x="2730" y="34018"/>
                  </a:cubicBezTo>
                  <a:cubicBezTo>
                    <a:pt x="2844" y="34132"/>
                    <a:pt x="2986" y="34189"/>
                    <a:pt x="3129" y="34189"/>
                  </a:cubicBezTo>
                  <a:cubicBezTo>
                    <a:pt x="3242" y="34189"/>
                    <a:pt x="3384" y="34132"/>
                    <a:pt x="3498" y="34018"/>
                  </a:cubicBezTo>
                  <a:cubicBezTo>
                    <a:pt x="3697" y="33819"/>
                    <a:pt x="3697" y="33478"/>
                    <a:pt x="3498" y="33279"/>
                  </a:cubicBezTo>
                  <a:cubicBezTo>
                    <a:pt x="3399" y="33165"/>
                    <a:pt x="3264" y="33108"/>
                    <a:pt x="3125" y="33108"/>
                  </a:cubicBezTo>
                  <a:close/>
                  <a:moveTo>
                    <a:pt x="569" y="35660"/>
                  </a:moveTo>
                  <a:cubicBezTo>
                    <a:pt x="434" y="35660"/>
                    <a:pt x="299" y="35710"/>
                    <a:pt x="200" y="35810"/>
                  </a:cubicBezTo>
                  <a:cubicBezTo>
                    <a:pt x="1" y="36037"/>
                    <a:pt x="1" y="36379"/>
                    <a:pt x="200" y="36578"/>
                  </a:cubicBezTo>
                  <a:cubicBezTo>
                    <a:pt x="313" y="36691"/>
                    <a:pt x="427" y="36720"/>
                    <a:pt x="569" y="36720"/>
                  </a:cubicBezTo>
                  <a:cubicBezTo>
                    <a:pt x="711" y="36720"/>
                    <a:pt x="854" y="36691"/>
                    <a:pt x="939" y="36578"/>
                  </a:cubicBezTo>
                  <a:cubicBezTo>
                    <a:pt x="1166" y="36379"/>
                    <a:pt x="1166" y="36037"/>
                    <a:pt x="939" y="35810"/>
                  </a:cubicBezTo>
                  <a:cubicBezTo>
                    <a:pt x="839" y="35710"/>
                    <a:pt x="704" y="35660"/>
                    <a:pt x="569" y="356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4760675" y="353925"/>
              <a:ext cx="27050" cy="26875"/>
            </a:xfrm>
            <a:custGeom>
              <a:avLst/>
              <a:gdLst/>
              <a:ahLst/>
              <a:cxnLst/>
              <a:rect l="l" t="t" r="r" b="b"/>
              <a:pathLst>
                <a:path w="1082" h="1075" extrusionOk="0">
                  <a:moveTo>
                    <a:pt x="563" y="0"/>
                  </a:moveTo>
                  <a:cubicBezTo>
                    <a:pt x="517" y="0"/>
                    <a:pt x="471" y="7"/>
                    <a:pt x="427" y="22"/>
                  </a:cubicBezTo>
                  <a:cubicBezTo>
                    <a:pt x="399" y="22"/>
                    <a:pt x="370" y="22"/>
                    <a:pt x="342" y="51"/>
                  </a:cubicBezTo>
                  <a:cubicBezTo>
                    <a:pt x="314" y="51"/>
                    <a:pt x="285" y="79"/>
                    <a:pt x="228" y="79"/>
                  </a:cubicBezTo>
                  <a:cubicBezTo>
                    <a:pt x="200" y="107"/>
                    <a:pt x="200" y="136"/>
                    <a:pt x="171" y="164"/>
                  </a:cubicBezTo>
                  <a:cubicBezTo>
                    <a:pt x="143" y="193"/>
                    <a:pt x="115" y="193"/>
                    <a:pt x="86" y="250"/>
                  </a:cubicBezTo>
                  <a:cubicBezTo>
                    <a:pt x="86" y="278"/>
                    <a:pt x="58" y="306"/>
                    <a:pt x="58" y="335"/>
                  </a:cubicBezTo>
                  <a:cubicBezTo>
                    <a:pt x="29" y="363"/>
                    <a:pt x="29" y="392"/>
                    <a:pt x="29" y="420"/>
                  </a:cubicBezTo>
                  <a:cubicBezTo>
                    <a:pt x="1" y="449"/>
                    <a:pt x="1" y="506"/>
                    <a:pt x="1" y="534"/>
                  </a:cubicBezTo>
                  <a:cubicBezTo>
                    <a:pt x="1" y="562"/>
                    <a:pt x="1" y="591"/>
                    <a:pt x="29" y="648"/>
                  </a:cubicBezTo>
                  <a:cubicBezTo>
                    <a:pt x="29" y="676"/>
                    <a:pt x="29" y="705"/>
                    <a:pt x="58" y="733"/>
                  </a:cubicBezTo>
                  <a:cubicBezTo>
                    <a:pt x="58" y="761"/>
                    <a:pt x="86" y="790"/>
                    <a:pt x="86" y="818"/>
                  </a:cubicBezTo>
                  <a:cubicBezTo>
                    <a:pt x="115" y="847"/>
                    <a:pt x="143" y="875"/>
                    <a:pt x="171" y="904"/>
                  </a:cubicBezTo>
                  <a:cubicBezTo>
                    <a:pt x="200" y="932"/>
                    <a:pt x="200" y="961"/>
                    <a:pt x="228" y="989"/>
                  </a:cubicBezTo>
                  <a:cubicBezTo>
                    <a:pt x="285" y="989"/>
                    <a:pt x="314" y="1017"/>
                    <a:pt x="342" y="1017"/>
                  </a:cubicBezTo>
                  <a:cubicBezTo>
                    <a:pt x="370" y="1046"/>
                    <a:pt x="399" y="1046"/>
                    <a:pt x="427" y="1046"/>
                  </a:cubicBezTo>
                  <a:cubicBezTo>
                    <a:pt x="456" y="1074"/>
                    <a:pt x="513" y="1074"/>
                    <a:pt x="541" y="1074"/>
                  </a:cubicBezTo>
                  <a:cubicBezTo>
                    <a:pt x="683" y="1074"/>
                    <a:pt x="825" y="1017"/>
                    <a:pt x="911" y="904"/>
                  </a:cubicBezTo>
                  <a:cubicBezTo>
                    <a:pt x="939" y="875"/>
                    <a:pt x="968" y="847"/>
                    <a:pt x="996" y="818"/>
                  </a:cubicBezTo>
                  <a:cubicBezTo>
                    <a:pt x="996" y="790"/>
                    <a:pt x="1025" y="761"/>
                    <a:pt x="1025" y="733"/>
                  </a:cubicBezTo>
                  <a:cubicBezTo>
                    <a:pt x="1053" y="705"/>
                    <a:pt x="1053" y="676"/>
                    <a:pt x="1053" y="648"/>
                  </a:cubicBezTo>
                  <a:cubicBezTo>
                    <a:pt x="1081" y="591"/>
                    <a:pt x="1081" y="562"/>
                    <a:pt x="1081" y="534"/>
                  </a:cubicBezTo>
                  <a:cubicBezTo>
                    <a:pt x="1081" y="506"/>
                    <a:pt x="1053" y="449"/>
                    <a:pt x="1053" y="420"/>
                  </a:cubicBezTo>
                  <a:cubicBezTo>
                    <a:pt x="1053" y="392"/>
                    <a:pt x="1053" y="363"/>
                    <a:pt x="1025" y="335"/>
                  </a:cubicBezTo>
                  <a:cubicBezTo>
                    <a:pt x="1025" y="306"/>
                    <a:pt x="996" y="278"/>
                    <a:pt x="996" y="250"/>
                  </a:cubicBezTo>
                  <a:cubicBezTo>
                    <a:pt x="968" y="193"/>
                    <a:pt x="939" y="193"/>
                    <a:pt x="911" y="164"/>
                  </a:cubicBezTo>
                  <a:cubicBezTo>
                    <a:pt x="826" y="59"/>
                    <a:pt x="695" y="0"/>
                    <a:pt x="5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3992121" y="398525"/>
            <a:ext cx="4597200" cy="167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 SemiBold"/>
              <a:buNone/>
              <a:defRPr sz="3500">
                <a:solidFill>
                  <a:schemeClr val="dk1"/>
                </a:solidFill>
                <a:latin typeface="Albert Sans SemiBold"/>
                <a:ea typeface="Albert Sans SemiBold"/>
                <a:cs typeface="Albert Sans SemiBold"/>
                <a:sym typeface="Albert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5" r:id="rId25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2897">
          <p15:clr>
            <a:srgbClr val="EA4335"/>
          </p15:clr>
        </p15:guide>
        <p15:guide id="6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9"/>
          <p:cNvGrpSpPr/>
          <p:nvPr/>
        </p:nvGrpSpPr>
        <p:grpSpPr>
          <a:xfrm rot="10800000" flipH="1">
            <a:off x="6501745" y="2733297"/>
            <a:ext cx="4357122" cy="707497"/>
            <a:chOff x="6456475" y="3575600"/>
            <a:chExt cx="3403204" cy="552603"/>
          </a:xfrm>
        </p:grpSpPr>
        <p:sp>
          <p:nvSpPr>
            <p:cNvPr id="219" name="Google Shape;219;p29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9"/>
          <p:cNvGrpSpPr/>
          <p:nvPr/>
        </p:nvGrpSpPr>
        <p:grpSpPr>
          <a:xfrm rot="10800000" flipH="1">
            <a:off x="5486400" y="3440785"/>
            <a:ext cx="5455165" cy="875381"/>
            <a:chOff x="6456469" y="3575596"/>
            <a:chExt cx="3443700" cy="552604"/>
          </a:xfrm>
        </p:grpSpPr>
        <p:sp>
          <p:nvSpPr>
            <p:cNvPr id="222" name="Google Shape;222;p29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9"/>
          <p:cNvGrpSpPr/>
          <p:nvPr/>
        </p:nvGrpSpPr>
        <p:grpSpPr>
          <a:xfrm rot="10800000" flipH="1">
            <a:off x="7570183" y="2025801"/>
            <a:ext cx="3759089" cy="707494"/>
            <a:chOff x="6456475" y="3575600"/>
            <a:chExt cx="2936100" cy="552600"/>
          </a:xfrm>
        </p:grpSpPr>
        <p:sp>
          <p:nvSpPr>
            <p:cNvPr id="225" name="Google Shape;225;p29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9"/>
          <p:cNvSpPr txBox="1">
            <a:spLocks noGrp="1"/>
          </p:cNvSpPr>
          <p:nvPr>
            <p:ph type="subTitle" idx="1"/>
          </p:nvPr>
        </p:nvSpPr>
        <p:spPr>
          <a:xfrm>
            <a:off x="237066" y="3820376"/>
            <a:ext cx="4994466" cy="1323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/>
              <a:t>ANNA AMATO - P74000091</a:t>
            </a:r>
            <a:endParaRPr lang="it-IT" sz="1400" dirty="0"/>
          </a:p>
          <a:p>
            <a:r>
              <a:rPr lang="en" sz="1400" dirty="0"/>
              <a:t>GIUSEPPE AMATORE - M10000440</a:t>
            </a:r>
          </a:p>
          <a:p>
            <a:r>
              <a:rPr lang="en" sz="1400" dirty="0"/>
              <a:t>ANDREA D’ESPOSITO - M10000441</a:t>
            </a:r>
          </a:p>
          <a:p>
            <a:r>
              <a:rPr lang="en" sz="1400" dirty="0"/>
              <a:t>ROSARIO URSO - M10000392</a:t>
            </a:r>
          </a:p>
          <a:p>
            <a:r>
              <a:rPr lang="it-IT" sz="1400" b="0" strike="noStrike" spc="-1" dirty="0">
                <a:solidFill>
                  <a:srgbClr val="1382DB"/>
                </a:solidFill>
                <a:latin typeface="Albert Sans"/>
                <a:ea typeface="Albert Sans"/>
              </a:rPr>
              <a:t>MARCO VENTURELLI - P74000066</a:t>
            </a:r>
            <a:endParaRPr lang="en" sz="1400" dirty="0"/>
          </a:p>
          <a:p>
            <a:endParaRPr lang="en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grpSp>
        <p:nvGrpSpPr>
          <p:cNvPr id="229" name="Google Shape;229;p29"/>
          <p:cNvGrpSpPr/>
          <p:nvPr/>
        </p:nvGrpSpPr>
        <p:grpSpPr>
          <a:xfrm rot="10800000" flipH="1">
            <a:off x="7955225" y="377812"/>
            <a:ext cx="2394232" cy="2358638"/>
            <a:chOff x="7518600" y="1769557"/>
            <a:chExt cx="2394232" cy="2358638"/>
          </a:xfrm>
        </p:grpSpPr>
        <p:grpSp>
          <p:nvGrpSpPr>
            <p:cNvPr id="230" name="Google Shape;230;p29"/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231" name="Google Shape;231;p29"/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9"/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9"/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234;p29"/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28BF1F-67E3-43BB-3FC4-AA6546C220F9}"/>
              </a:ext>
            </a:extLst>
          </p:cNvPr>
          <p:cNvSpPr txBox="1"/>
          <p:nvPr/>
        </p:nvSpPr>
        <p:spPr>
          <a:xfrm>
            <a:off x="237066" y="448733"/>
            <a:ext cx="7325783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191919"/>
                </a:solidFill>
                <a:latin typeface="Albert Sans"/>
              </a:rPr>
              <a:t>Forecasting Regional GDPs: a comparison with </a:t>
            </a:r>
            <a:r>
              <a:rPr lang="en-US" sz="4400" b="1" dirty="0">
                <a:solidFill>
                  <a:srgbClr val="08D8DA"/>
                </a:solidFill>
                <a:latin typeface="Albert Sans"/>
              </a:rPr>
              <a:t>S</a:t>
            </a:r>
            <a:r>
              <a:rPr lang="en-US" sz="4400" b="1" dirty="0">
                <a:solidFill>
                  <a:srgbClr val="191919"/>
                </a:solidFill>
                <a:latin typeface="Albert Sans"/>
              </a:rPr>
              <a:t>patial </a:t>
            </a:r>
            <a:r>
              <a:rPr lang="en-US" sz="4400" b="1" dirty="0">
                <a:solidFill>
                  <a:srgbClr val="08D8DA"/>
                </a:solidFill>
                <a:latin typeface="Albert Sans"/>
              </a:rPr>
              <a:t>D</a:t>
            </a:r>
            <a:r>
              <a:rPr lang="en-US" sz="4400" b="1" dirty="0">
                <a:solidFill>
                  <a:srgbClr val="191919"/>
                </a:solidFill>
                <a:latin typeface="Albert Sans"/>
              </a:rPr>
              <a:t>ynamic </a:t>
            </a:r>
            <a:r>
              <a:rPr lang="en-US" sz="4400" b="1" dirty="0">
                <a:solidFill>
                  <a:srgbClr val="08D8DA"/>
                </a:solidFill>
                <a:latin typeface="Albert Sans"/>
              </a:rPr>
              <a:t>P</a:t>
            </a:r>
            <a:r>
              <a:rPr lang="en-US" sz="4400" b="1" dirty="0">
                <a:solidFill>
                  <a:srgbClr val="191919"/>
                </a:solidFill>
                <a:latin typeface="Albert Sans"/>
              </a:rPr>
              <a:t>anel </a:t>
            </a:r>
            <a:r>
              <a:rPr lang="en-US" sz="4400" b="1" dirty="0">
                <a:solidFill>
                  <a:srgbClr val="08D8DA"/>
                </a:solidFill>
                <a:latin typeface="Albert Sans"/>
              </a:rPr>
              <a:t>D</a:t>
            </a:r>
            <a:r>
              <a:rPr lang="en-US" sz="4400" b="1" dirty="0">
                <a:solidFill>
                  <a:srgbClr val="191919"/>
                </a:solidFill>
                <a:latin typeface="Albert Sans"/>
              </a:rPr>
              <a:t>ata Models</a:t>
            </a:r>
            <a:br>
              <a:rPr lang="en-US" sz="4800" b="1" dirty="0">
                <a:latin typeface="Albert Sans"/>
              </a:rPr>
            </a:br>
            <a:r>
              <a:rPr lang="en-US" sz="2800" b="1" dirty="0">
                <a:solidFill>
                  <a:srgbClr val="002080"/>
                </a:solidFill>
                <a:latin typeface="Albert Sans"/>
              </a:rPr>
              <a:t>IRVAPP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504000" y="1512000"/>
            <a:ext cx="8207280" cy="365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it-IT" sz="2800" b="0" strike="noStrike" spc="-1">
                <a:solidFill>
                  <a:srgbClr val="1B75BC"/>
                </a:solidFill>
                <a:latin typeface="Arial"/>
                <a:ea typeface="DejaVu Sans"/>
              </a:rPr>
              <a:t>-Baltagi e Li (2004 e 2006) - Studio sul consumo di sigarette </a:t>
            </a:r>
            <a:endParaRPr lang="it-IT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800" b="0" strike="noStrike" spc="-1">
                <a:solidFill>
                  <a:srgbClr val="1B75BC"/>
                </a:solidFill>
                <a:latin typeface="Arial"/>
                <a:ea typeface="DejaVu Sans"/>
              </a:rPr>
              <a:t>-Arkadievich Kholodilin et al. (2008) - Studio sul PIL reale di 16 Lander tedeschi</a:t>
            </a:r>
            <a:endParaRPr lang="it-IT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it-IT" sz="2800" b="0" strike="noStrike" spc="-1">
                <a:solidFill>
                  <a:srgbClr val="1B75BC"/>
                </a:solidFill>
                <a:latin typeface="Arial"/>
                <a:ea typeface="DejaVu Sans"/>
              </a:rPr>
              <a:t>-Baltagi et al. (2014) - Stima e previsione con un modello dinamico di data panel spaziali</a:t>
            </a:r>
            <a:endParaRPr lang="it-IT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it-IT" sz="2800" b="0" strike="noStrike" spc="-1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876960" y="493200"/>
            <a:ext cx="9130320" cy="109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it-IT" sz="2800" b="1" strike="noStrike" spc="-1">
                <a:solidFill>
                  <a:srgbClr val="002060"/>
                </a:solidFill>
                <a:latin typeface="Albert Sans"/>
                <a:ea typeface="Albert Sans"/>
              </a:rPr>
              <a:t>Data panel spaziali: studi più famosi</a:t>
            </a:r>
            <a:endParaRPr lang="it-IT" sz="2800" b="0" strike="noStrike" spc="-1"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GVA: Gross Value Added</a:t>
            </a:r>
            <a:endParaRPr/>
          </a:p>
        </p:txBody>
      </p:sp>
      <p:grpSp>
        <p:nvGrpSpPr>
          <p:cNvPr id="546" name="Google Shape;546;p39"/>
          <p:cNvGrpSpPr/>
          <p:nvPr/>
        </p:nvGrpSpPr>
        <p:grpSpPr>
          <a:xfrm>
            <a:off x="4744888" y="1559306"/>
            <a:ext cx="4399903" cy="595110"/>
            <a:chOff x="4620164" y="1559306"/>
            <a:chExt cx="4399903" cy="595110"/>
          </a:xfrm>
        </p:grpSpPr>
        <p:sp>
          <p:nvSpPr>
            <p:cNvPr id="547" name="Google Shape;547;p39"/>
            <p:cNvSpPr txBox="1"/>
            <p:nvPr/>
          </p:nvSpPr>
          <p:spPr>
            <a:xfrm flipH="1">
              <a:off x="6535486" y="1559306"/>
              <a:ext cx="2484581" cy="580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Risultato netto della produzione ai prezzi base meno i consumi intermedi</a:t>
              </a:r>
              <a:endParaRPr lang="en">
                <a:solidFill>
                  <a:schemeClr val="dk1"/>
                </a:solidFill>
                <a:latin typeface="Albert Sans"/>
                <a:ea typeface="Albert Sans"/>
                <a:cs typeface="Albert Sans"/>
              </a:endParaRPr>
            </a:p>
          </p:txBody>
        </p:sp>
        <p:sp>
          <p:nvSpPr>
            <p:cNvPr id="548" name="Google Shape;548;p39"/>
            <p:cNvSpPr txBox="1"/>
            <p:nvPr/>
          </p:nvSpPr>
          <p:spPr>
            <a:xfrm flipH="1">
              <a:off x="4620164" y="1566450"/>
              <a:ext cx="1661773" cy="587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400" b="1" err="1">
                  <a:solidFill>
                    <a:schemeClr val="dk2"/>
                  </a:solidFill>
                  <a:latin typeface="Albert Sans"/>
                  <a:ea typeface="Albert Sans"/>
                  <a:cs typeface="Albert Sans"/>
                </a:rPr>
                <a:t>Definizione</a:t>
              </a:r>
            </a:p>
          </p:txBody>
        </p:sp>
      </p:grpSp>
      <p:grpSp>
        <p:nvGrpSpPr>
          <p:cNvPr id="549" name="Google Shape;549;p39"/>
          <p:cNvGrpSpPr/>
          <p:nvPr/>
        </p:nvGrpSpPr>
        <p:grpSpPr>
          <a:xfrm flipH="1">
            <a:off x="-1162808" y="3387890"/>
            <a:ext cx="3361661" cy="1208701"/>
            <a:chOff x="6456467" y="3575605"/>
            <a:chExt cx="1536900" cy="552600"/>
          </a:xfrm>
        </p:grpSpPr>
        <p:sp>
          <p:nvSpPr>
            <p:cNvPr id="550" name="Google Shape;550;p39"/>
            <p:cNvSpPr/>
            <p:nvPr/>
          </p:nvSpPr>
          <p:spPr>
            <a:xfrm>
              <a:off x="6456467" y="3575605"/>
              <a:ext cx="15369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6456475" y="3580530"/>
              <a:ext cx="651197" cy="5476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GVA</a:t>
              </a:r>
              <a:endParaRPr sz="24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552" name="Google Shape;552;p39"/>
          <p:cNvGrpSpPr/>
          <p:nvPr/>
        </p:nvGrpSpPr>
        <p:grpSpPr>
          <a:xfrm>
            <a:off x="4841935" y="2249734"/>
            <a:ext cx="3928416" cy="577183"/>
            <a:chOff x="4717211" y="2249734"/>
            <a:chExt cx="3928416" cy="577183"/>
          </a:xfrm>
        </p:grpSpPr>
        <p:sp>
          <p:nvSpPr>
            <p:cNvPr id="553" name="Google Shape;553;p39"/>
            <p:cNvSpPr txBox="1"/>
            <p:nvPr/>
          </p:nvSpPr>
          <p:spPr>
            <a:xfrm flipH="1">
              <a:off x="6543708" y="2249734"/>
              <a:ext cx="2101919" cy="577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>
                  <a:solidFill>
                    <a:schemeClr val="dk1"/>
                  </a:solidFill>
                  <a:latin typeface="Albert Sans"/>
                  <a:sym typeface="Albert Sans"/>
                </a:rPr>
                <a:t>Proviene dai conti nazionali dell'ISTAT, anni 2000-2016</a:t>
              </a:r>
              <a:endParaRPr lang="en">
                <a:solidFill>
                  <a:schemeClr val="dk1"/>
                </a:solidFill>
                <a:latin typeface="Albert Sans"/>
              </a:endParaRPr>
            </a:p>
          </p:txBody>
        </p:sp>
        <p:sp>
          <p:nvSpPr>
            <p:cNvPr id="554" name="Google Shape;554;p39"/>
            <p:cNvSpPr txBox="1"/>
            <p:nvPr/>
          </p:nvSpPr>
          <p:spPr>
            <a:xfrm flipH="1">
              <a:off x="4717211" y="2249734"/>
              <a:ext cx="1726471" cy="5771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dk2"/>
                  </a:solidFill>
                  <a:latin typeface="Albert Sans"/>
                  <a:ea typeface="Albert Sans"/>
                  <a:cs typeface="Albert Sans"/>
                </a:rPr>
                <a:t>Derivazione</a:t>
              </a:r>
            </a:p>
          </p:txBody>
        </p:sp>
      </p:grpSp>
      <p:grpSp>
        <p:nvGrpSpPr>
          <p:cNvPr id="555" name="Google Shape;555;p39"/>
          <p:cNvGrpSpPr/>
          <p:nvPr/>
        </p:nvGrpSpPr>
        <p:grpSpPr>
          <a:xfrm>
            <a:off x="4820369" y="2933287"/>
            <a:ext cx="4054847" cy="630829"/>
            <a:chOff x="4695645" y="2933287"/>
            <a:chExt cx="4054847" cy="630829"/>
          </a:xfrm>
        </p:grpSpPr>
        <p:sp>
          <p:nvSpPr>
            <p:cNvPr id="556" name="Google Shape;556;p39"/>
            <p:cNvSpPr txBox="1"/>
            <p:nvPr/>
          </p:nvSpPr>
          <p:spPr>
            <a:xfrm flipH="1">
              <a:off x="6573092" y="2933287"/>
              <a:ext cx="2177400" cy="56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</a:rPr>
                <a:t>Si </a:t>
              </a:r>
              <a:r>
                <a:rPr lang="en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</a:rPr>
                <a:t>calcola</a:t>
              </a:r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</a:rPr>
                <a:t> il </a:t>
              </a:r>
              <a:r>
                <a:rPr lang="en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</a:rPr>
                <a:t>logaritmo</a:t>
              </a:r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</a:rPr>
                <a:t> del GVA per </a:t>
              </a:r>
              <a:r>
                <a:rPr lang="en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</a:rPr>
                <a:t>addetto</a:t>
              </a:r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</a:rPr>
                <a:t> per le 103 province</a:t>
              </a:r>
            </a:p>
          </p:txBody>
        </p:sp>
        <p:sp>
          <p:nvSpPr>
            <p:cNvPr id="557" name="Google Shape;557;p39"/>
            <p:cNvSpPr txBox="1"/>
            <p:nvPr/>
          </p:nvSpPr>
          <p:spPr>
            <a:xfrm flipH="1">
              <a:off x="4695645" y="2954584"/>
              <a:ext cx="1855867" cy="609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Costruzione</a:t>
              </a:r>
              <a:endParaRPr sz="24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558" name="Google Shape;558;p39"/>
          <p:cNvGrpSpPr/>
          <p:nvPr/>
        </p:nvGrpSpPr>
        <p:grpSpPr>
          <a:xfrm>
            <a:off x="4542438" y="3723863"/>
            <a:ext cx="4326578" cy="530681"/>
            <a:chOff x="4546301" y="3659570"/>
            <a:chExt cx="4326578" cy="530681"/>
          </a:xfrm>
        </p:grpSpPr>
        <p:sp>
          <p:nvSpPr>
            <p:cNvPr id="559" name="Google Shape;559;p39"/>
            <p:cNvSpPr txBox="1"/>
            <p:nvPr/>
          </p:nvSpPr>
          <p:spPr>
            <a:xfrm flipH="1">
              <a:off x="6709766" y="3659570"/>
              <a:ext cx="2163113" cy="516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</a:rPr>
                <a:t>I risultati non cambiano, poichè il log non modifica l'ordine di grandezza</a:t>
              </a:r>
            </a:p>
          </p:txBody>
        </p:sp>
        <p:sp>
          <p:nvSpPr>
            <p:cNvPr id="560" name="Google Shape;560;p39"/>
            <p:cNvSpPr txBox="1"/>
            <p:nvPr/>
          </p:nvSpPr>
          <p:spPr>
            <a:xfrm flipH="1">
              <a:off x="4546301" y="3666714"/>
              <a:ext cx="2256184" cy="523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err="1">
                  <a:solidFill>
                    <a:schemeClr val="dk2"/>
                  </a:solidFill>
                  <a:latin typeface="Albert Sans"/>
                  <a:sym typeface="Albert Sans"/>
                </a:rPr>
                <a:t>Interpretazione</a:t>
              </a:r>
              <a:endParaRPr lang="it-IT" err="1"/>
            </a:p>
          </p:txBody>
        </p:sp>
      </p:grpSp>
      <p:cxnSp>
        <p:nvCxnSpPr>
          <p:cNvPr id="561" name="Google Shape;561;p39"/>
          <p:cNvCxnSpPr>
            <a:endCxn id="562" idx="3"/>
          </p:cNvCxnSpPr>
          <p:nvPr/>
        </p:nvCxnSpPr>
        <p:spPr>
          <a:xfrm rot="10800000" flipH="1">
            <a:off x="1867918" y="2831873"/>
            <a:ext cx="177300" cy="5112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63" name="Google Shape;563;p39"/>
          <p:cNvSpPr/>
          <p:nvPr/>
        </p:nvSpPr>
        <p:spPr>
          <a:xfrm>
            <a:off x="1197142" y="1455806"/>
            <a:ext cx="786600" cy="78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A</a:t>
            </a:r>
            <a:endParaRPr sz="2400" b="1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2" name="Google Shape;562;p39"/>
          <p:cNvSpPr/>
          <p:nvPr/>
        </p:nvSpPr>
        <p:spPr>
          <a:xfrm>
            <a:off x="1930023" y="2160468"/>
            <a:ext cx="786600" cy="78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B</a:t>
            </a:r>
            <a:endParaRPr sz="2400" b="1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4" name="Google Shape;564;p39"/>
          <p:cNvSpPr/>
          <p:nvPr/>
        </p:nvSpPr>
        <p:spPr>
          <a:xfrm>
            <a:off x="2662904" y="2865131"/>
            <a:ext cx="786600" cy="78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</a:t>
            </a:r>
            <a:endParaRPr sz="2400" b="1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65" name="Google Shape;565;p39"/>
          <p:cNvSpPr/>
          <p:nvPr/>
        </p:nvSpPr>
        <p:spPr>
          <a:xfrm>
            <a:off x="3395785" y="3569793"/>
            <a:ext cx="786600" cy="78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D</a:t>
            </a:r>
            <a:endParaRPr sz="2400" b="1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566" name="Google Shape;566;p39"/>
          <p:cNvCxnSpPr>
            <a:stCxn id="567" idx="6"/>
            <a:endCxn id="565" idx="2"/>
          </p:cNvCxnSpPr>
          <p:nvPr/>
        </p:nvCxnSpPr>
        <p:spPr>
          <a:xfrm rot="10800000" flipH="1">
            <a:off x="2195185" y="3963093"/>
            <a:ext cx="1200600" cy="27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39"/>
          <p:cNvCxnSpPr>
            <a:stCxn id="567" idx="7"/>
            <a:endCxn id="564" idx="2"/>
          </p:cNvCxnSpPr>
          <p:nvPr/>
        </p:nvCxnSpPr>
        <p:spPr>
          <a:xfrm rot="10800000" flipH="1">
            <a:off x="2017304" y="3258431"/>
            <a:ext cx="645600" cy="278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39"/>
          <p:cNvCxnSpPr>
            <a:stCxn id="567" idx="0"/>
            <a:endCxn id="563" idx="4"/>
          </p:cNvCxnSpPr>
          <p:nvPr/>
        </p:nvCxnSpPr>
        <p:spPr>
          <a:xfrm rot="10800000" flipH="1">
            <a:off x="1588042" y="2242406"/>
            <a:ext cx="2400" cy="1116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9"/>
          <p:cNvCxnSpPr>
            <a:cxnSpLocks/>
            <a:stCxn id="563" idx="6"/>
          </p:cNvCxnSpPr>
          <p:nvPr/>
        </p:nvCxnSpPr>
        <p:spPr>
          <a:xfrm>
            <a:off x="1983742" y="1849106"/>
            <a:ext cx="2761146" cy="11327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9"/>
          <p:cNvCxnSpPr>
            <a:cxnSpLocks/>
            <a:stCxn id="562" idx="6"/>
          </p:cNvCxnSpPr>
          <p:nvPr/>
        </p:nvCxnSpPr>
        <p:spPr>
          <a:xfrm>
            <a:off x="2716623" y="2553768"/>
            <a:ext cx="2211600" cy="6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9"/>
          <p:cNvCxnSpPr>
            <a:cxnSpLocks/>
            <a:stCxn id="564" idx="6"/>
          </p:cNvCxnSpPr>
          <p:nvPr/>
        </p:nvCxnSpPr>
        <p:spPr>
          <a:xfrm flipV="1">
            <a:off x="3449504" y="3253959"/>
            <a:ext cx="1478695" cy="447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73" name="Google Shape;573;p39"/>
          <p:cNvCxnSpPr>
            <a:cxnSpLocks/>
            <a:stCxn id="565" idx="6"/>
          </p:cNvCxnSpPr>
          <p:nvPr/>
        </p:nvCxnSpPr>
        <p:spPr>
          <a:xfrm flipV="1">
            <a:off x="4182385" y="3921339"/>
            <a:ext cx="402915" cy="41754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3B2589D-27F3-7F1B-E415-32E2C1248096}"/>
              </a:ext>
            </a:extLst>
          </p:cNvPr>
          <p:cNvCxnSpPr>
            <a:cxnSpLocks/>
          </p:cNvCxnSpPr>
          <p:nvPr/>
        </p:nvCxnSpPr>
        <p:spPr>
          <a:xfrm>
            <a:off x="6741096" y="2154416"/>
            <a:ext cx="2192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EE5B1BE-B598-4A37-F78F-1C4D4B82C5C8}"/>
              </a:ext>
            </a:extLst>
          </p:cNvPr>
          <p:cNvCxnSpPr>
            <a:cxnSpLocks/>
          </p:cNvCxnSpPr>
          <p:nvPr/>
        </p:nvCxnSpPr>
        <p:spPr>
          <a:xfrm>
            <a:off x="6741096" y="2865131"/>
            <a:ext cx="2192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E9D1AA8-996F-AF1F-35E8-B4907FA5396F}"/>
              </a:ext>
            </a:extLst>
          </p:cNvPr>
          <p:cNvCxnSpPr>
            <a:cxnSpLocks/>
          </p:cNvCxnSpPr>
          <p:nvPr/>
        </p:nvCxnSpPr>
        <p:spPr>
          <a:xfrm>
            <a:off x="6798622" y="3536532"/>
            <a:ext cx="2192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GVA: Modello e procedura previsionale</a:t>
            </a:r>
            <a:endParaRPr/>
          </a:p>
        </p:txBody>
      </p:sp>
      <p:grpSp>
        <p:nvGrpSpPr>
          <p:cNvPr id="391" name="Google Shape;391;p35"/>
          <p:cNvGrpSpPr/>
          <p:nvPr/>
        </p:nvGrpSpPr>
        <p:grpSpPr>
          <a:xfrm>
            <a:off x="1388450" y="1365141"/>
            <a:ext cx="2145905" cy="1024496"/>
            <a:chOff x="1007450" y="1252004"/>
            <a:chExt cx="2145905" cy="10244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2" name="Google Shape;392;p35"/>
                <p:cNvSpPr txBox="1"/>
                <p:nvPr/>
              </p:nvSpPr>
              <p:spPr>
                <a:xfrm>
                  <a:off x="1007450" y="1252004"/>
                  <a:ext cx="2145900" cy="38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0" rIns="91425" bIns="0" anchor="b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it-IT" sz="2400" i="1" smtClean="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" sz="2400" b="1">
                    <a:solidFill>
                      <a:schemeClr val="dk2"/>
                    </a:solidFill>
                    <a:latin typeface="Albert Sans"/>
                    <a:ea typeface="Albert Sans"/>
                    <a:cs typeface="Albert Sans"/>
                  </a:endParaRPr>
                </a:p>
              </p:txBody>
            </p:sp>
          </mc:Choice>
          <mc:Fallback xmlns="">
            <p:sp>
              <p:nvSpPr>
                <p:cNvPr id="392" name="Google Shape;392;p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450" y="1252004"/>
                  <a:ext cx="2145900" cy="380100"/>
                </a:xfrm>
                <a:prstGeom prst="rect">
                  <a:avLst/>
                </a:prstGeom>
                <a:blipFill>
                  <a:blip r:embed="rId3"/>
                  <a:stretch>
                    <a:fillRect b="-2419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3" name="Google Shape;393;p35"/>
            <p:cNvSpPr txBox="1"/>
            <p:nvPr/>
          </p:nvSpPr>
          <p:spPr>
            <a:xfrm>
              <a:off x="1007455" y="1692100"/>
              <a:ext cx="21459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394" name="Google Shape;394;p35"/>
          <p:cNvGrpSpPr/>
          <p:nvPr/>
        </p:nvGrpSpPr>
        <p:grpSpPr>
          <a:xfrm>
            <a:off x="1126715" y="3642160"/>
            <a:ext cx="2669369" cy="928127"/>
            <a:chOff x="745715" y="3622528"/>
            <a:chExt cx="2669369" cy="928127"/>
          </a:xfrm>
        </p:grpSpPr>
        <p:sp>
          <p:nvSpPr>
            <p:cNvPr id="395" name="Google Shape;395;p35"/>
            <p:cNvSpPr txBox="1"/>
            <p:nvPr/>
          </p:nvSpPr>
          <p:spPr>
            <a:xfrm>
              <a:off x="745715" y="3966255"/>
              <a:ext cx="2669369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it-IT" sz="1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vettore </a:t>
              </a:r>
              <a:r>
                <a:rPr lang="it-IT" sz="140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ndimensionale</a:t>
              </a:r>
              <a:r>
                <a:rPr lang="it-IT" sz="1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 variabili sfasate spaziotemporali con coefficiente γ</a:t>
              </a:r>
              <a:endParaRPr lang="it-IT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" name="Google Shape;396;p35"/>
                <p:cNvSpPr txBox="1"/>
                <p:nvPr/>
              </p:nvSpPr>
              <p:spPr>
                <a:xfrm>
                  <a:off x="1007450" y="3622528"/>
                  <a:ext cx="2145900" cy="38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0" rIns="91425" bIns="0" anchor="b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ar-AE" sz="2400" i="1" smtClean="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ar-AE" sz="2400" b="1">
                    <a:solidFill>
                      <a:schemeClr val="accent4"/>
                    </a:solidFill>
                    <a:latin typeface="Albert Sans"/>
                    <a:ea typeface="Albert Sans"/>
                    <a:cs typeface="Albert Sans"/>
                    <a:sym typeface="Albert Sans"/>
                  </a:endParaRPr>
                </a:p>
              </p:txBody>
            </p:sp>
          </mc:Choice>
          <mc:Fallback xmlns="">
            <p:sp>
              <p:nvSpPr>
                <p:cNvPr id="396" name="Google Shape;396;p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450" y="3622528"/>
                  <a:ext cx="2145900" cy="380100"/>
                </a:xfrm>
                <a:prstGeom prst="rect">
                  <a:avLst/>
                </a:prstGeom>
                <a:blipFill>
                  <a:blip r:embed="rId4"/>
                  <a:stretch>
                    <a:fillRect b="-222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7" name="Google Shape;397;p35"/>
          <p:cNvGrpSpPr/>
          <p:nvPr/>
        </p:nvGrpSpPr>
        <p:grpSpPr>
          <a:xfrm>
            <a:off x="5609645" y="1454152"/>
            <a:ext cx="2146027" cy="945225"/>
            <a:chOff x="5990525" y="1483675"/>
            <a:chExt cx="2146027" cy="945225"/>
          </a:xfrm>
        </p:grpSpPr>
        <p:sp>
          <p:nvSpPr>
            <p:cNvPr id="398" name="Google Shape;398;p35"/>
            <p:cNvSpPr txBox="1"/>
            <p:nvPr/>
          </p:nvSpPr>
          <p:spPr>
            <a:xfrm>
              <a:off x="5990652" y="1844500"/>
              <a:ext cx="21459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Google Shape;399;p35"/>
                <p:cNvSpPr txBox="1"/>
                <p:nvPr/>
              </p:nvSpPr>
              <p:spPr>
                <a:xfrm>
                  <a:off x="5990525" y="1483675"/>
                  <a:ext cx="2145900" cy="38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0" rIns="91425" bIns="0" anchor="b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ar-AE" sz="2400" i="1" smtClean="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ar-AE" sz="2400" i="1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oMath>
                    </m:oMathPara>
                  </a14:m>
                  <a:endParaRPr lang="ar-AE" sz="2400" b="1">
                    <a:solidFill>
                      <a:schemeClr val="accent4"/>
                    </a:solidFill>
                    <a:latin typeface="Albert Sans"/>
                    <a:ea typeface="Albert Sans"/>
                    <a:cs typeface="Albert Sans"/>
                    <a:sym typeface="Albert Sans"/>
                  </a:endParaRPr>
                </a:p>
              </p:txBody>
            </p:sp>
          </mc:Choice>
          <mc:Fallback xmlns="">
            <p:sp>
              <p:nvSpPr>
                <p:cNvPr id="399" name="Google Shape;399;p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0525" y="1483675"/>
                  <a:ext cx="2145900" cy="380100"/>
                </a:xfrm>
                <a:prstGeom prst="rect">
                  <a:avLst/>
                </a:prstGeom>
                <a:blipFill>
                  <a:blip r:embed="rId5"/>
                  <a:stretch>
                    <a:fillRect b="-3225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0" name="Google Shape;400;p35"/>
          <p:cNvGrpSpPr/>
          <p:nvPr/>
        </p:nvGrpSpPr>
        <p:grpSpPr>
          <a:xfrm>
            <a:off x="604550" y="2543284"/>
            <a:ext cx="2545096" cy="945200"/>
            <a:chOff x="909350" y="2476900"/>
            <a:chExt cx="2244002" cy="945200"/>
          </a:xfrm>
        </p:grpSpPr>
        <p:sp>
          <p:nvSpPr>
            <p:cNvPr id="401" name="Google Shape;401;p35"/>
            <p:cNvSpPr txBox="1"/>
            <p:nvPr/>
          </p:nvSpPr>
          <p:spPr>
            <a:xfrm>
              <a:off x="1007452" y="2837700"/>
              <a:ext cx="21459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2" name="Google Shape;402;p35"/>
                <p:cNvSpPr txBox="1"/>
                <p:nvPr/>
              </p:nvSpPr>
              <p:spPr>
                <a:xfrm>
                  <a:off x="909350" y="2476900"/>
                  <a:ext cx="2145900" cy="38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0" rIns="91425" bIns="0" anchor="b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ar-AE" sz="2400" i="1" smtClean="0">
                            <a:solidFill>
                              <a:schemeClr val="accent4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  <m:sSub>
                          <m:sSubPr>
                            <m:ctrlP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ar-AE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ar-AE" sz="2400" b="1" dirty="0">
                    <a:solidFill>
                      <a:schemeClr val="accent4"/>
                    </a:solidFill>
                    <a:latin typeface="The Serif Hand Light" panose="020B0604020202020204" pitchFamily="66" charset="0"/>
                    <a:ea typeface="Cambria Math" panose="02040503050406030204" pitchFamily="18" charset="0"/>
                    <a:cs typeface="Albert Sans"/>
                    <a:sym typeface="Albert Sans"/>
                  </a:endParaRPr>
                </a:p>
              </p:txBody>
            </p:sp>
          </mc:Choice>
          <mc:Fallback xmlns="">
            <p:sp>
              <p:nvSpPr>
                <p:cNvPr id="402" name="Google Shape;402;p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350" y="2476900"/>
                  <a:ext cx="2145900" cy="380100"/>
                </a:xfrm>
                <a:prstGeom prst="rect">
                  <a:avLst/>
                </a:prstGeom>
                <a:blipFill>
                  <a:blip r:embed="rId6"/>
                  <a:stretch>
                    <a:fillRect b="-301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3" name="Google Shape;403;p35"/>
          <p:cNvGrpSpPr/>
          <p:nvPr/>
        </p:nvGrpSpPr>
        <p:grpSpPr>
          <a:xfrm>
            <a:off x="6295450" y="2543284"/>
            <a:ext cx="2145902" cy="945225"/>
            <a:chOff x="5990650" y="2476900"/>
            <a:chExt cx="2145902" cy="945225"/>
          </a:xfrm>
        </p:grpSpPr>
        <p:sp>
          <p:nvSpPr>
            <p:cNvPr id="404" name="Google Shape;404;p35"/>
            <p:cNvSpPr txBox="1"/>
            <p:nvPr/>
          </p:nvSpPr>
          <p:spPr>
            <a:xfrm>
              <a:off x="5990650" y="2837725"/>
              <a:ext cx="21459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5" name="Google Shape;405;p35"/>
                <p:cNvSpPr txBox="1"/>
                <p:nvPr/>
              </p:nvSpPr>
              <p:spPr>
                <a:xfrm>
                  <a:off x="5990653" y="2476900"/>
                  <a:ext cx="2145900" cy="38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0" rIns="91425" bIns="0" anchor="b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i="1" smtClean="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𝜄</m:t>
                            </m:r>
                          </m:e>
                          <m:sub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it-IT" sz="2400" b="1">
                    <a:solidFill>
                      <a:schemeClr val="dk2"/>
                    </a:solidFill>
                    <a:latin typeface="Albert Sans"/>
                    <a:ea typeface="Albert Sans"/>
                    <a:cs typeface="Albert Sans"/>
                    <a:sym typeface="Albert Sans"/>
                  </a:endParaRPr>
                </a:p>
              </p:txBody>
            </p:sp>
          </mc:Choice>
          <mc:Fallback xmlns="">
            <p:sp>
              <p:nvSpPr>
                <p:cNvPr id="405" name="Google Shape;405;p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0653" y="2476900"/>
                  <a:ext cx="2145900" cy="380100"/>
                </a:xfrm>
                <a:prstGeom prst="rect">
                  <a:avLst/>
                </a:prstGeom>
                <a:blipFill>
                  <a:blip r:embed="rId7"/>
                  <a:stretch>
                    <a:fillRect b="-158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6" name="Google Shape;406;p35"/>
          <p:cNvGrpSpPr/>
          <p:nvPr/>
        </p:nvGrpSpPr>
        <p:grpSpPr>
          <a:xfrm>
            <a:off x="5609650" y="3642160"/>
            <a:ext cx="2145903" cy="945197"/>
            <a:chOff x="5990650" y="3622528"/>
            <a:chExt cx="2145903" cy="945197"/>
          </a:xfrm>
        </p:grpSpPr>
        <p:sp>
          <p:nvSpPr>
            <p:cNvPr id="407" name="Google Shape;407;p35"/>
            <p:cNvSpPr txBox="1"/>
            <p:nvPr/>
          </p:nvSpPr>
          <p:spPr>
            <a:xfrm>
              <a:off x="5990650" y="3983325"/>
              <a:ext cx="21459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8" name="Google Shape;408;p35"/>
                <p:cNvSpPr txBox="1"/>
                <p:nvPr/>
              </p:nvSpPr>
              <p:spPr>
                <a:xfrm>
                  <a:off x="5990653" y="3622528"/>
                  <a:ext cx="2145900" cy="38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0" rIns="91425" bIns="0" anchor="b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400" i="1" smtClean="0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it-IT" sz="2400" i="1">
                                <a:solidFill>
                                  <a:schemeClr val="accent4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sz="2400" b="1">
                    <a:solidFill>
                      <a:schemeClr val="dk2"/>
                    </a:solidFill>
                    <a:latin typeface="Albert Sans"/>
                    <a:ea typeface="Albert Sans"/>
                    <a:cs typeface="Albert Sans"/>
                    <a:sym typeface="Albert Sans"/>
                  </a:endParaRPr>
                </a:p>
              </p:txBody>
            </p:sp>
          </mc:Choice>
          <mc:Fallback xmlns="">
            <p:sp>
              <p:nvSpPr>
                <p:cNvPr id="408" name="Google Shape;408;p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0653" y="3622528"/>
                  <a:ext cx="2145900" cy="380100"/>
                </a:xfrm>
                <a:prstGeom prst="rect">
                  <a:avLst/>
                </a:prstGeom>
                <a:blipFill>
                  <a:blip r:embed="rId8"/>
                  <a:stretch>
                    <a:fillRect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9" name="Google Shape;409;p35"/>
          <p:cNvGrpSpPr/>
          <p:nvPr/>
        </p:nvGrpSpPr>
        <p:grpSpPr>
          <a:xfrm>
            <a:off x="3919050" y="2077459"/>
            <a:ext cx="1305900" cy="1305900"/>
            <a:chOff x="3919050" y="2306225"/>
            <a:chExt cx="1305900" cy="1305900"/>
          </a:xfrm>
        </p:grpSpPr>
        <p:sp>
          <p:nvSpPr>
            <p:cNvPr id="410" name="Google Shape;410;p35"/>
            <p:cNvSpPr/>
            <p:nvPr/>
          </p:nvSpPr>
          <p:spPr>
            <a:xfrm>
              <a:off x="3919050" y="2306225"/>
              <a:ext cx="1305900" cy="130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1" name="Google Shape;411;p35"/>
                <p:cNvSpPr txBox="1"/>
                <p:nvPr/>
              </p:nvSpPr>
              <p:spPr>
                <a:xfrm>
                  <a:off x="4110350" y="2654851"/>
                  <a:ext cx="1085400" cy="41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0" rIns="91425" bIns="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3600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3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it-IT" sz="3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;</m:t>
                            </m:r>
                            <m:r>
                              <a:rPr lang="it-IT" sz="3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" sz="3600" b="1" dirty="0">
                    <a:solidFill>
                      <a:schemeClr val="bg1"/>
                    </a:solidFill>
                    <a:latin typeface="Albert Sans"/>
                    <a:ea typeface="Albert Sans"/>
                    <a:cs typeface="Albert Sans"/>
                  </a:endParaRPr>
                </a:p>
              </p:txBody>
            </p:sp>
          </mc:Choice>
          <mc:Fallback>
            <p:sp>
              <p:nvSpPr>
                <p:cNvPr id="411" name="Google Shape;411;p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0350" y="2654851"/>
                  <a:ext cx="1085400" cy="417300"/>
                </a:xfrm>
                <a:prstGeom prst="rect">
                  <a:avLst/>
                </a:prstGeom>
                <a:blipFill>
                  <a:blip r:embed="rId9"/>
                  <a:stretch>
                    <a:fillRect l="-3488" b="-4848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12" name="Google Shape;412;p35"/>
          <p:cNvCxnSpPr>
            <a:cxnSpLocks/>
            <a:endCxn id="410" idx="1"/>
          </p:cNvCxnSpPr>
          <p:nvPr/>
        </p:nvCxnSpPr>
        <p:spPr>
          <a:xfrm>
            <a:off x="3534350" y="1634462"/>
            <a:ext cx="576000" cy="634200"/>
          </a:xfrm>
          <a:prstGeom prst="bentConnector2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35"/>
          <p:cNvCxnSpPr>
            <a:stCxn id="399" idx="1"/>
            <a:endCxn id="410" idx="7"/>
          </p:cNvCxnSpPr>
          <p:nvPr/>
        </p:nvCxnSpPr>
        <p:spPr>
          <a:xfrm rot="10800000" flipV="1">
            <a:off x="5033705" y="1644202"/>
            <a:ext cx="575940" cy="624502"/>
          </a:xfrm>
          <a:prstGeom prst="bentConnector2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35"/>
          <p:cNvCxnSpPr>
            <a:stCxn id="396" idx="3"/>
            <a:endCxn id="410" idx="3"/>
          </p:cNvCxnSpPr>
          <p:nvPr/>
        </p:nvCxnSpPr>
        <p:spPr>
          <a:xfrm rot="10800000" flipH="1">
            <a:off x="3534350" y="3192010"/>
            <a:ext cx="576000" cy="640200"/>
          </a:xfrm>
          <a:prstGeom prst="bentConnector2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35"/>
          <p:cNvCxnSpPr>
            <a:stCxn id="408" idx="1"/>
            <a:endCxn id="410" idx="5"/>
          </p:cNvCxnSpPr>
          <p:nvPr/>
        </p:nvCxnSpPr>
        <p:spPr>
          <a:xfrm rot="10800000">
            <a:off x="5033653" y="3192010"/>
            <a:ext cx="576000" cy="640200"/>
          </a:xfrm>
          <a:prstGeom prst="bentConnector2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35"/>
          <p:cNvCxnSpPr>
            <a:cxnSpLocks/>
            <a:stCxn id="410" idx="2"/>
          </p:cNvCxnSpPr>
          <p:nvPr/>
        </p:nvCxnSpPr>
        <p:spPr>
          <a:xfrm rot="10800000" flipV="1">
            <a:off x="2744012" y="2730408"/>
            <a:ext cx="1175039" cy="292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35"/>
          <p:cNvCxnSpPr>
            <a:stCxn id="410" idx="6"/>
            <a:endCxn id="405" idx="1"/>
          </p:cNvCxnSpPr>
          <p:nvPr/>
        </p:nvCxnSpPr>
        <p:spPr>
          <a:xfrm>
            <a:off x="5224950" y="2730409"/>
            <a:ext cx="1070400" cy="3000"/>
          </a:xfrm>
          <a:prstGeom prst="bentConnector3">
            <a:avLst>
              <a:gd name="adj1" fmla="val 50005"/>
            </a:avLst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9F67568-C5BA-B8B9-AF5E-0D79FDDD4DB9}"/>
              </a:ext>
            </a:extLst>
          </p:cNvPr>
          <p:cNvSpPr txBox="1"/>
          <p:nvPr/>
        </p:nvSpPr>
        <p:spPr>
          <a:xfrm>
            <a:off x="5516879" y="1795952"/>
            <a:ext cx="25663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matrice n × k di variabili esogene al tempo t con β il vettore dei parametri</a:t>
            </a:r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FBF0515-1CCB-F7B5-BFC8-8EA542071AA4}"/>
              </a:ext>
            </a:extLst>
          </p:cNvPr>
          <p:cNvSpPr txBox="1"/>
          <p:nvPr/>
        </p:nvSpPr>
        <p:spPr>
          <a:xfrm>
            <a:off x="774312" y="2944324"/>
            <a:ext cx="23213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φ è il coefficiente temporale </a:t>
            </a:r>
            <a:r>
              <a:rPr lang="it-IT" sz="14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autoregressivo</a:t>
            </a:r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E6C12B9-33AE-D85B-4462-B68041AB83F2}"/>
              </a:ext>
            </a:extLst>
          </p:cNvPr>
          <p:cNvSpPr txBox="1"/>
          <p:nvPr/>
        </p:nvSpPr>
        <p:spPr>
          <a:xfrm>
            <a:off x="994719" y="1773715"/>
            <a:ext cx="30765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ρ è il coefficiente </a:t>
            </a:r>
            <a:r>
              <a:rPr lang="it-IT" sz="14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autoregressivo</a:t>
            </a:r>
            <a:r>
              <a:rPr lang="it-IT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spaziale (simultaneo)</a:t>
            </a:r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8F6896C-3D5D-6073-6772-BC1A372D3808}"/>
              </a:ext>
            </a:extLst>
          </p:cNvPr>
          <p:cNvSpPr txBox="1"/>
          <p:nvPr/>
        </p:nvSpPr>
        <p:spPr>
          <a:xfrm>
            <a:off x="5821679" y="4072831"/>
            <a:ext cx="27641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effetti fissi territoriali </a:t>
            </a:r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54C14B4-A684-7DFD-5926-F7706B920A88}"/>
              </a:ext>
            </a:extLst>
          </p:cNvPr>
          <p:cNvSpPr txBox="1"/>
          <p:nvPr/>
        </p:nvSpPr>
        <p:spPr>
          <a:xfrm>
            <a:off x="6278100" y="2965204"/>
            <a:ext cx="214590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it-IT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ffetti</a:t>
            </a:r>
            <a:r>
              <a:rPr lang="it-IT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temporali individuali</a:t>
            </a:r>
            <a:endParaRPr lang="it-IT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746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0"/>
          <p:cNvGrpSpPr/>
          <p:nvPr/>
        </p:nvGrpSpPr>
        <p:grpSpPr>
          <a:xfrm rot="10800000" flipH="1">
            <a:off x="7092252" y="3471397"/>
            <a:ext cx="4357122" cy="707497"/>
            <a:chOff x="6456475" y="3575600"/>
            <a:chExt cx="3403204" cy="552603"/>
          </a:xfrm>
        </p:grpSpPr>
        <p:sp>
          <p:nvSpPr>
            <p:cNvPr id="240" name="Google Shape;240;p30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30"/>
          <p:cNvGrpSpPr/>
          <p:nvPr/>
        </p:nvGrpSpPr>
        <p:grpSpPr>
          <a:xfrm rot="10800000" flipH="1">
            <a:off x="6076906" y="4178885"/>
            <a:ext cx="5455165" cy="875381"/>
            <a:chOff x="6456469" y="3575596"/>
            <a:chExt cx="3443700" cy="552604"/>
          </a:xfrm>
        </p:grpSpPr>
        <p:sp>
          <p:nvSpPr>
            <p:cNvPr id="243" name="Google Shape;243;p3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720000" y="423083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>
                <a:solidFill>
                  <a:srgbClr val="002080"/>
                </a:solidFill>
              </a:rPr>
              <a:t>GVA: Modello e procedura previsionale</a:t>
            </a:r>
            <a:endParaRPr lang="it-IT" sz="320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Google Shape;246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63149" y="1146710"/>
                <a:ext cx="8217701" cy="267843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buNone/>
                </a:pPr>
                <a:r>
                  <a:rPr lang="en" sz="1600">
                    <a:solidFill>
                      <a:srgbClr val="08D8DA"/>
                    </a:solidFill>
                    <a:latin typeface="Albert Sans" panose="020B060402020202020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●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" sz="16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" sz="1600">
                    <a:solidFill>
                      <a:schemeClr val="tx1"/>
                    </a:solidFill>
                    <a:latin typeface="Albert Sans" panose="020B0604020202020204" charset="0"/>
                    <a:ea typeface="Calibri" panose="020F0502020204030204" pitchFamily="34" charset="0"/>
                    <a:cs typeface="Calibri" panose="020F0502020204030204" pitchFamily="34" charset="0"/>
                  </a:rPr>
                  <a:t>è una matrice di pesi spaziali n x n tempo-invariante, di costanti note con elementi diagonali nulli e pesi definiti attraverso il criterio del k-nn</a:t>
                </a:r>
              </a:p>
              <a:p>
                <a:pPr>
                  <a:buNone/>
                </a:pPr>
                <a:endParaRPr lang="en" sz="1600">
                  <a:solidFill>
                    <a:schemeClr val="tx1"/>
                  </a:solidFill>
                </a:endParaRPr>
              </a:p>
              <a:p>
                <a:pPr lvl="0">
                  <a:buClr>
                    <a:srgbClr val="191919"/>
                  </a:buClr>
                  <a:buNone/>
                  <a:defRPr/>
                </a:pPr>
                <a:r>
                  <a:rPr lang="en" sz="1600">
                    <a:solidFill>
                      <a:srgbClr val="08D8DA"/>
                    </a:solidFill>
                  </a:rPr>
                  <a:t>●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it-IT" sz="18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  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𝑦</m:t>
                        </m:r>
                      </m:e>
                      <m:sub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𝑛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;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𝑡</m:t>
                        </m:r>
                      </m:sub>
                    </m:sSub>
                    <m:r>
                      <a:rPr kumimoji="0" lang="it-IT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lbert Sans"/>
                      </a:rPr>
                      <m:t>=</m:t>
                    </m:r>
                    <m:sSup>
                      <m:sSupPr>
                        <m:ctrlPr>
                          <a:rPr lang="en" sz="160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i="1" kern="1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 kern="1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it-IT" sz="1600" i="1" kern="1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sz="1600" i="1" kern="1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  <m:sSub>
                              <m:sSubPr>
                                <m:ctrlPr>
                                  <a:rPr lang="it-IT" sz="1600" i="1" kern="100">
                                    <a:solidFill>
                                      <a:srgbClr val="191919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 kern="100">
                                    <a:solidFill>
                                      <a:srgbClr val="191919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it-IT" sz="1600" i="1" kern="100">
                                    <a:solidFill>
                                      <a:srgbClr val="191919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1600" b="0" i="1" dirty="0" smtClean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it-IT" sz="18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lbert Sans"/>
                      </a:rPr>
                      <m:t>−1[ </m:t>
                    </m:r>
                    <m:r>
                      <a:rPr kumimoji="0" lang="it-IT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lbert Sans"/>
                      </a:rPr>
                      <m:t>𝜙</m:t>
                    </m:r>
                    <m:sSub>
                      <m:sSubPr>
                        <m:ctrlP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𝑦</m:t>
                        </m:r>
                      </m:e>
                      <m:sub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𝑛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,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𝑡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−1</m:t>
                        </m:r>
                      </m:sub>
                    </m:sSub>
                    <m:r>
                      <a:rPr kumimoji="0" lang="it-IT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lbert Sans"/>
                      </a:rPr>
                      <m:t>+ </m:t>
                    </m:r>
                    <m:r>
                      <a:rPr kumimoji="0" lang="it-IT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lbert Sans"/>
                      </a:rPr>
                      <m:t>𝛾</m:t>
                    </m:r>
                    <m:sSub>
                      <m:sSubPr>
                        <m:ctrlP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𝑊</m:t>
                        </m:r>
                      </m:e>
                      <m:sub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𝑦</m:t>
                        </m:r>
                      </m:e>
                      <m:sub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𝑛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,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𝑡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−1</m:t>
                        </m:r>
                      </m:sub>
                    </m:sSub>
                    <m:r>
                      <a:rPr kumimoji="0" lang="it-IT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lbert Sans"/>
                      </a:rPr>
                      <m:t>+</m:t>
                    </m:r>
                    <m:sSub>
                      <m:sSubPr>
                        <m:ctrlP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𝜀</m:t>
                        </m:r>
                      </m:e>
                      <m:sub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𝑛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,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𝑡</m:t>
                        </m:r>
                      </m:sub>
                    </m:sSub>
                    <m:r>
                      <a:rPr kumimoji="0" lang="it-IT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lbert Sans"/>
                      </a:rPr>
                      <m:t>+</m:t>
                    </m:r>
                    <m:sSub>
                      <m:sSubPr>
                        <m:ctrlP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𝛿</m:t>
                        </m:r>
                      </m:e>
                      <m:sub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𝜄</m:t>
                        </m:r>
                      </m:e>
                      <m:sub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𝑛</m:t>
                        </m:r>
                      </m:sub>
                    </m:sSub>
                    <m:r>
                      <a:rPr kumimoji="0" lang="it-IT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lbert Sans"/>
                      </a:rPr>
                      <m:t>+</m:t>
                    </m:r>
                    <m:sSub>
                      <m:sSubPr>
                        <m:ctrlP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𝛼</m:t>
                        </m:r>
                      </m:e>
                      <m:sub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𝑛</m:t>
                        </m:r>
                      </m:sub>
                    </m:sSub>
                    <m:r>
                      <a:rPr kumimoji="0" lang="it-IT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lbert Sans"/>
                      </a:rPr>
                      <m:t> </m:t>
                    </m:r>
                    <m:sSub>
                      <m:sSubPr>
                        <m:ctrlP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𝑋</m:t>
                        </m:r>
                      </m:e>
                      <m:sub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𝑛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,</m:t>
                        </m:r>
                        <m:r>
                          <a:rPr kumimoji="0" lang="it-IT" sz="18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191919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Albert Sans"/>
                          </a:rPr>
                          <m:t>𝑡</m:t>
                        </m:r>
                      </m:sub>
                    </m:sSub>
                    <m:r>
                      <a:rPr kumimoji="0" lang="it-IT" sz="18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lbert Sans"/>
                      </a:rPr>
                      <m:t>𝛽</m:t>
                    </m:r>
                    <m:r>
                      <a:rPr kumimoji="0" lang="it-IT" sz="18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srgbClr val="191919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  <a:sym typeface="Albert Sans"/>
                      </a:rPr>
                      <m:t>]</m:t>
                    </m:r>
                  </m:oMath>
                </a14:m>
                <a:endParaRPr kumimoji="0" lang="en" sz="1600" b="0" i="0" u="none" strike="noStrike" kern="0" cap="none" spc="0" normalizeH="0" baseline="0" noProof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al"/>
                  <a:cs typeface="Arial"/>
                  <a:sym typeface="Albert Sans"/>
                </a:endParaRPr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1919"/>
                  </a:buClr>
                  <a:buSzPts val="1400"/>
                  <a:buFont typeface="Nunito Light"/>
                  <a:buNone/>
                  <a:tabLst/>
                  <a:defRPr/>
                </a:pPr>
                <a:endParaRPr lang="en" sz="1600">
                  <a:solidFill>
                    <a:srgbClr val="191919"/>
                  </a:solidFill>
                  <a:latin typeface="Arial"/>
                  <a:cs typeface="Arial"/>
                </a:endParaRPr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1919"/>
                  </a:buClr>
                  <a:buSzPts val="1400"/>
                  <a:buFont typeface="Nunito Light"/>
                  <a:buNone/>
                  <a:tabLst/>
                  <a:defRPr/>
                </a:pPr>
                <a:endParaRPr lang="en" sz="1600">
                  <a:solidFill>
                    <a:srgbClr val="191919"/>
                  </a:solidFill>
                  <a:latin typeface="Arial"/>
                  <a:cs typeface="Arial"/>
                </a:endParaRPr>
              </a:p>
              <a:p>
                <a:pPr lvl="0">
                  <a:buClr>
                    <a:srgbClr val="191919"/>
                  </a:buClr>
                  <a:buNone/>
                  <a:defRPr/>
                </a:pPr>
                <a:r>
                  <a:rPr lang="en" sz="1600">
                    <a:solidFill>
                      <a:srgbClr val="08D8DA"/>
                    </a:solidFill>
                  </a:rPr>
                  <a:t>●   </a:t>
                </a:r>
                <a:r>
                  <a:rPr lang="en" sz="1600">
                    <a:solidFill>
                      <a:schemeClr val="tx1"/>
                    </a:solidFill>
                  </a:rPr>
                  <a:t>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" sz="16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i="1" kern="1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 kern="1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it-IT" sz="1600" i="1" kern="1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−</m:t>
                            </m:r>
                            <m:r>
                              <a:rPr lang="it-IT" sz="1600" i="1" kern="100">
                                <a:solidFill>
                                  <a:srgbClr val="191919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𝜌</m:t>
                            </m:r>
                            <m:sSub>
                              <m:sSubPr>
                                <m:ctrlPr>
                                  <a:rPr lang="it-IT" sz="1600" i="1" kern="100">
                                    <a:solidFill>
                                      <a:srgbClr val="191919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 kern="100">
                                    <a:solidFill>
                                      <a:srgbClr val="191919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it-IT" sz="1600" i="1" kern="100">
                                    <a:solidFill>
                                      <a:srgbClr val="191919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1600" i="1" dirty="0">
                            <a:solidFill>
                              <a:srgbClr val="191919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lang="it-IT" sz="1600" b="0" i="1" dirty="0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cs typeface="Arial"/>
                      </a:rPr>
                      <m:t>−1 </m:t>
                    </m:r>
                  </m:oMath>
                </a14:m>
                <a:r>
                  <a:rPr lang="en" sz="1600">
                    <a:solidFill>
                      <a:srgbClr val="191919"/>
                    </a:solidFill>
                    <a:latin typeface="Albert Sans" panose="020B0604020202020204" charset="0"/>
                    <a:cs typeface="Arial"/>
                  </a:rPr>
                  <a:t>esiste ed è unica, è possibile stimare </a:t>
                </a:r>
                <a:r>
                  <a:rPr lang="it-IT" sz="1600">
                    <a:solidFill>
                      <a:srgbClr val="191919"/>
                    </a:solidFill>
                    <a:latin typeface="Albert Sans" panose="020B0604020202020204" charset="0"/>
                    <a:cs typeface="Arial"/>
                  </a:rPr>
                  <a:t>I</a:t>
                </a:r>
                <a:r>
                  <a:rPr lang="en" sz="1600">
                    <a:solidFill>
                      <a:srgbClr val="191919"/>
                    </a:solidFill>
                    <a:latin typeface="Albert Sans" panose="020B0604020202020204" charset="0"/>
                    <a:cs typeface="Arial"/>
                  </a:rPr>
                  <a:t> coefficienti sfruttando il modello precedente sia per un campione completo che per un periodo di tempo in-sample</a:t>
                </a:r>
                <a:endParaRPr kumimoji="0" lang="en" sz="1600" b="0" i="0" u="none" strike="noStrike" kern="0" cap="none" spc="0" normalizeH="0" baseline="0" noProof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al"/>
                  <a:cs typeface="Arial"/>
                  <a:sym typeface="Albert Sans"/>
                </a:endParaRPr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91919"/>
                  </a:buClr>
                  <a:buSzPts val="1400"/>
                  <a:buFont typeface="Nunito Light"/>
                  <a:buNone/>
                  <a:tabLst/>
                  <a:defRPr/>
                </a:pPr>
                <a:endParaRPr kumimoji="0" lang="en" sz="1600" b="0" i="0" u="none" strike="noStrike" kern="0" cap="none" spc="0" normalizeH="0" baseline="0" noProof="0">
                  <a:ln>
                    <a:noFill/>
                  </a:ln>
                  <a:solidFill>
                    <a:srgbClr val="191919"/>
                  </a:solidFill>
                  <a:effectLst/>
                  <a:uLnTx/>
                  <a:uFillTx/>
                  <a:latin typeface="Arial"/>
                  <a:cs typeface="Arial"/>
                  <a:sym typeface="Albert Sans"/>
                </a:endParaRPr>
              </a:p>
              <a:p>
                <a:pPr>
                  <a:buNone/>
                </a:pPr>
                <a:endParaRPr lang="en" sz="1600">
                  <a:solidFill>
                    <a:schemeClr val="tx1"/>
                  </a:solidFill>
                </a:endParaRPr>
              </a:p>
              <a:p>
                <a:pPr>
                  <a:buNone/>
                </a:pPr>
                <a:endParaRPr lang="en" sz="160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" sz="1600"/>
              </a:p>
              <a:p>
                <a:pPr>
                  <a:buNone/>
                </a:pPr>
                <a:endParaRPr lang="en" sz="1600"/>
              </a:p>
              <a:p>
                <a:pPr marL="2540" lvl="0" indent="0" algn="l">
                  <a:spcBef>
                    <a:spcPts val="0"/>
                  </a:spcBef>
                  <a:spcAft>
                    <a:spcPts val="0"/>
                  </a:spcAft>
                  <a:buSzPts val="1400"/>
                  <a:buNone/>
                </a:pPr>
                <a:endParaRPr lang="en" sz="1600"/>
              </a:p>
            </p:txBody>
          </p:sp>
        </mc:Choice>
        <mc:Fallback xmlns="">
          <p:sp>
            <p:nvSpPr>
              <p:cNvPr id="246" name="Google Shape;246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3149" y="1146710"/>
                <a:ext cx="8217701" cy="2678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6241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 rot="10800000" flipH="1">
            <a:off x="726800" y="1447342"/>
            <a:ext cx="7696800" cy="580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Confronti</a:t>
            </a:r>
            <a:r>
              <a:rPr lang="en" dirty="0"/>
              <a:t> </a:t>
            </a:r>
            <a:r>
              <a:rPr lang="en" dirty="0" err="1"/>
              <a:t>tra</a:t>
            </a:r>
            <a:r>
              <a:rPr lang="en" dirty="0"/>
              <a:t> RMSE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3" name="Google Shape;493;p37"/>
              <p:cNvGraphicFramePr/>
              <p:nvPr/>
            </p:nvGraphicFramePr>
            <p:xfrm>
              <a:off x="709650" y="1490442"/>
              <a:ext cx="7724700" cy="3294750"/>
            </p:xfrm>
            <a:graphic>
              <a:graphicData uri="http://schemas.openxmlformats.org/drawingml/2006/table">
                <a:tbl>
                  <a:tblPr>
                    <a:noFill/>
                    <a:tableStyleId>{E7D26875-30BF-42CB-A689-DFC5A521AA79}</a:tableStyleId>
                  </a:tblPr>
                  <a:tblGrid>
                    <a:gridCol w="19311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11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311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11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72600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400" b="1">
                              <a:solidFill>
                                <a:schemeClr val="lt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RMSE                                 WRMSE</a:t>
                          </a:r>
                          <a:endParaRPr sz="2400" b="1">
                            <a:solidFill>
                              <a:schemeClr val="lt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77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  <m:t>𝑹𝑴𝑺𝑬</m:t>
                                    </m:r>
                                  </m:e>
                                  <m:sub>
                                    <m: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2100" b="1">
                            <a:solidFill>
                              <a:schemeClr val="dk2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  <m:t>𝑹𝑴𝑺𝑬</m:t>
                                    </m:r>
                                  </m:e>
                                  <m:sub>
                                    <m: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2100" b="1" dirty="0">
                            <a:solidFill>
                              <a:schemeClr val="dk2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  <m:t>  </m:t>
                                    </m:r>
                                    <m: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  <m:t>𝑾𝑹𝑴𝑺𝑬</m:t>
                                    </m:r>
                                  </m:e>
                                  <m:sub>
                                    <m: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2100" b="1" dirty="0">
                            <a:solidFill>
                              <a:schemeClr val="dk2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  <m:t>  </m:t>
                                    </m:r>
                                    <m: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  <m:t>𝑾𝑹𝑴𝑺𝑬</m:t>
                                    </m:r>
                                  </m:e>
                                  <m:sub>
                                    <m:r>
                                      <a:rPr lang="it-IT" sz="2100" b="1" i="1" smtClean="0">
                                        <a:solidFill>
                                          <a:schemeClr val="dk2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2100" b="1" dirty="0">
                            <a:solidFill>
                              <a:schemeClr val="dk2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78695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it-IT" sz="1600" b="1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𝑻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𝒕</m:t>
                                        </m:r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=</m:t>
                                        </m:r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𝑻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it-IT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𝒊𝒕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it-IT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𝒚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𝒊𝒕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it-IT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it-IT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sz="1600" b="1">
                            <a:solidFill>
                              <a:schemeClr val="dk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it-IT" sz="1600" b="1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𝒏</m:t>
                                        </m:r>
                                      </m:den>
                                    </m:f>
                                    <m:nary>
                                      <m:naryPr>
                                        <m:chr m:val="∑"/>
                                        <m:ctrlP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𝒊</m:t>
                                        </m:r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=</m:t>
                                        </m:r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𝒏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it-IT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𝒊𝒕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it-IT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𝒚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𝒊𝒕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it-IT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it-IT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it-IT" sz="1600" b="1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𝒕</m:t>
                                        </m:r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=</m:t>
                                        </m:r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𝑻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it-IT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𝑰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𝒊𝒕</m:t>
                                                </m:r>
                                              </m:sub>
                                            </m:sSub>
                                            <m:sSup>
                                              <m:sSupPr>
                                                <m:ctrlP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𝒊𝒕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it-IT" sz="1600" b="1" i="1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sym typeface="Albert Sans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it-IT" sz="1600" b="1" i="1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sym typeface="Albert Sans"/>
                                                          </a:rPr>
                                                          <m:t>𝒚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𝒊𝒕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nary>
                                              <m:naryPr>
                                                <m:chr m:val="∑"/>
                                                <m:subHide m:val="on"/>
                                                <m:supHide m:val="on"/>
                                                <m:ctrlPr>
                                                  <a:rPr lang="it-IT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</m:ctrlPr>
                                              </m:naryPr>
                                              <m:sub/>
                                              <m:sup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𝑰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it-IT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𝒊𝒕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nary>
                                          </m:den>
                                        </m:f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sz="1600" b="1" dirty="0">
                            <a:solidFill>
                              <a:schemeClr val="dk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ar-AE" sz="1600" b="1" i="1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sym typeface="Albert Sans"/>
                                      </a:rPr>
                                    </m:ctrlPr>
                                  </m:radPr>
                                  <m:deg/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ar-AE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𝒊</m:t>
                                        </m:r>
                                        <m:r>
                                          <a:rPr lang="ar-AE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=</m:t>
                                        </m:r>
                                        <m:r>
                                          <a:rPr lang="ar-AE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it-IT" sz="1600" b="1" i="1" smtClean="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sym typeface="Albert Sans"/>
                                          </a:rPr>
                                          <m:t>𝒏</m:t>
                                        </m:r>
                                      </m:sup>
                                      <m:e>
                                        <m:f>
                                          <m:fPr>
                                            <m:ctrlPr>
                                              <a:rPr lang="ar-AE" sz="1600" b="1" i="1" smtClean="0">
                                                <a:solidFill>
                                                  <a:schemeClr val="dk1"/>
                                                </a:solidFill>
                                                <a:latin typeface="Cambria Math" panose="02040503050406030204" pitchFamily="18" charset="0"/>
                                                <a:sym typeface="Albert Sans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ar-AE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ar-AE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𝑰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ar-AE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𝒊𝒕</m:t>
                                                </m:r>
                                              </m:sub>
                                            </m:sSub>
                                            <m:sSup>
                                              <m:sSupPr>
                                                <m:ctrlPr>
                                                  <a:rPr lang="ar-AE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ar-AE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(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ar-AE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ar-AE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ar-AE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𝒊𝒕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ar-AE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ar-AE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ar-AE" sz="1600" b="1" i="1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sym typeface="Albert Sans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ar-AE" sz="1600" b="1" i="1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sym typeface="Albert Sans"/>
                                                          </a:rPr>
                                                          <m:t>𝒚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ar-AE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𝒊𝒕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ar-AE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)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ar-AE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nary>
                                              <m:naryPr>
                                                <m:chr m:val="∑"/>
                                                <m:subHide m:val="on"/>
                                                <m:supHide m:val="on"/>
                                                <m:ctrlPr>
                                                  <a:rPr lang="ar-AE" sz="1600" b="1" i="1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Albert Sans"/>
                                                  </a:rPr>
                                                </m:ctrlPr>
                                              </m:naryPr>
                                              <m:sub/>
                                              <m:sup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ar-AE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ar-AE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𝑰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ar-AE" sz="1600" b="1" i="1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Albert Sans"/>
                                                      </a:rPr>
                                                      <m:t>𝒊𝒕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nary>
                                          </m:den>
                                        </m:f>
                                      </m:e>
                                    </m:nary>
                                  </m:e>
                                </m:rad>
                              </m:oMath>
                            </m:oMathPara>
                          </a14:m>
                          <a:endParaRPr lang="ar-AE" sz="1600" b="1" dirty="0">
                            <a:solidFill>
                              <a:schemeClr val="dk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2297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dirty="0">
                              <a:solidFill>
                                <a:schemeClr val="dk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Misura dell’accuratezza per ogni serie provinciale</a:t>
                          </a:r>
                          <a:endParaRPr dirty="0">
                            <a:solidFill>
                              <a:schemeClr val="dk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>
                              <a:solidFill>
                                <a:schemeClr val="dk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Misura della performace per ogni anno della finestra di espansione</a:t>
                          </a:r>
                          <a:endParaRPr dirty="0">
                            <a:solidFill>
                              <a:schemeClr val="dk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it-IT" sz="16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sym typeface="Albert San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1600" b="1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Albert San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1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Albert Sans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it-IT" sz="1600" b="1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Albert Sans"/>
                                        </a:rPr>
                                        <m:t>𝒊𝒕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it-IT" sz="1600" b="1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Albert Sans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it-IT" sz="1600" b="1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sym typeface="Albert San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1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sym typeface="Albert Sans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it-IT" sz="1600" b="1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sym typeface="Albert Sans"/>
                                            </a:rPr>
                                            <m:t>𝒊𝒕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it-IT" sz="1600" dirty="0">
                              <a:solidFill>
                                <a:schemeClr val="dk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 </a:t>
                          </a:r>
                          <a:r>
                            <a:rPr lang="it-IT" sz="1400" dirty="0">
                              <a:solidFill>
                                <a:schemeClr val="dk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corrisponde al peso associato all’RMSE,</a:t>
                          </a:r>
                          <a:r>
                            <a:rPr lang="it-IT" sz="1400" baseline="0" dirty="0">
                              <a:solidFill>
                                <a:schemeClr val="dk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 in questo caso alle province</a:t>
                          </a:r>
                          <a:endParaRPr sz="1400" dirty="0">
                            <a:solidFill>
                              <a:schemeClr val="dk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ar-AE" sz="160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sym typeface="Albert San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ar-AE" sz="1600" b="1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Albert San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b="1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Albert Sans"/>
                                        </a:rPr>
                                        <m:t>𝑰</m:t>
                                      </m:r>
                                    </m:e>
                                    <m:sub>
                                      <m:r>
                                        <a:rPr lang="ar-AE" sz="1600" b="1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Albert Sans"/>
                                        </a:rPr>
                                        <m:t>𝒊𝒕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ar-AE" sz="1600" b="1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Albert Sans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ar-AE" sz="1600" b="1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sym typeface="Albert San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600" b="1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sym typeface="Albert Sans"/>
                                            </a:rPr>
                                            <m:t>𝑰</m:t>
                                          </m:r>
                                        </m:e>
                                        <m:sub>
                                          <m:r>
                                            <a:rPr lang="ar-AE" sz="1600" b="1" i="1" smtClean="0">
                                              <a:solidFill>
                                                <a:schemeClr val="dk1"/>
                                              </a:solidFill>
                                              <a:latin typeface="Cambria Math" panose="02040503050406030204" pitchFamily="18" charset="0"/>
                                              <a:sym typeface="Albert Sans"/>
                                            </a:rPr>
                                            <m:t>𝒊𝒕</m:t>
                                          </m:r>
                                        </m:sub>
                                      </m:sSub>
                                    </m:e>
                                  </m:nary>
                                </m:den>
                              </m:f>
                            </m:oMath>
                          </a14:m>
                          <a:r>
                            <a:rPr lang="ar-AE" sz="1600" dirty="0">
                              <a:solidFill>
                                <a:schemeClr val="dk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 </a:t>
                          </a:r>
                          <a:r>
                            <a:rPr lang="it-IT" sz="1400" dirty="0">
                              <a:solidFill>
                                <a:schemeClr val="dk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corrisponde al peso associato all’RMSE,</a:t>
                          </a:r>
                          <a:r>
                            <a:rPr lang="it-IT" sz="1400" baseline="0" dirty="0">
                              <a:solidFill>
                                <a:schemeClr val="dk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 in questo caso agli anni</a:t>
                          </a:r>
                          <a:endParaRPr lang="it-IT" sz="1400" dirty="0">
                            <a:solidFill>
                              <a:schemeClr val="dk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3" name="Google Shape;493;p37"/>
              <p:cNvGraphicFramePr/>
              <p:nvPr>
                <p:extLst>
                  <p:ext uri="{D42A27DB-BD31-4B8C-83A1-F6EECF244321}">
                    <p14:modId xmlns:p14="http://schemas.microsoft.com/office/powerpoint/2010/main" val="201585452"/>
                  </p:ext>
                </p:extLst>
              </p:nvPr>
            </p:nvGraphicFramePr>
            <p:xfrm>
              <a:off x="709650" y="1490442"/>
              <a:ext cx="7724700" cy="3294750"/>
            </p:xfrm>
            <a:graphic>
              <a:graphicData uri="http://schemas.openxmlformats.org/drawingml/2006/table">
                <a:tbl>
                  <a:tblPr>
                    <a:noFill/>
                    <a:tableStyleId>{E7D26875-30BF-42CB-A689-DFC5A521AA79}</a:tableStyleId>
                  </a:tblPr>
                  <a:tblGrid>
                    <a:gridCol w="19311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11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9311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311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48610">
                    <a:tc gridSpan="4"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2400" b="1">
                              <a:solidFill>
                                <a:schemeClr val="lt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RMSE                                 WRMSE</a:t>
                          </a:r>
                          <a:endParaRPr sz="2400" b="1">
                            <a:solidFill>
                              <a:schemeClr val="lt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6775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5" t="-97849" r="-300631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0315" t="-97849" r="-200631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0315" t="-97849" r="-100631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0315" t="-97849" r="-631" b="-3870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4869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15" t="-117949" r="-300631" b="-1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0315" t="-117949" r="-200631" b="-1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0315" t="-117949" r="-100631" b="-1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0315" t="-117949" r="-631" b="-1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2297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dirty="0">
                              <a:solidFill>
                                <a:schemeClr val="dk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Misura dell’accuratezza per ogni serie provinciale</a:t>
                          </a:r>
                          <a:endParaRPr dirty="0">
                            <a:solidFill>
                              <a:schemeClr val="dk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dirty="0">
                              <a:solidFill>
                                <a:schemeClr val="dk1"/>
                              </a:solidFill>
                              <a:latin typeface="Albert Sans"/>
                              <a:ea typeface="Albert Sans"/>
                              <a:cs typeface="Albert Sans"/>
                              <a:sym typeface="Albert Sans"/>
                            </a:rPr>
                            <a:t>Misura della performace per ogni anno della finestra di espansione</a:t>
                          </a:r>
                          <a:endParaRPr dirty="0">
                            <a:solidFill>
                              <a:schemeClr val="dk1"/>
                            </a:solidFill>
                            <a:latin typeface="Albert Sans"/>
                            <a:ea typeface="Albert Sans"/>
                            <a:cs typeface="Albert Sans"/>
                            <a:sym typeface="Albert Sans"/>
                          </a:endParaRPr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200315" t="-168317" r="-100631" b="-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1425" marR="91425" marT="0" marB="0" anchor="ctr">
                        <a:lnL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300315" t="-168317" r="-631" b="-9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>
            <a:spLocks noGrp="1"/>
          </p:cNvSpPr>
          <p:nvPr>
            <p:ph type="title"/>
          </p:nvPr>
        </p:nvSpPr>
        <p:spPr>
          <a:xfrm>
            <a:off x="170741" y="292838"/>
            <a:ext cx="9152004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 dirty="0"/>
              <a:t>Confronto tra SDPD e tre sottospecifiche di modelli</a:t>
            </a:r>
            <a:br>
              <a:rPr lang="en" sz="2200" dirty="0"/>
            </a:br>
            <a:endParaRPr lang="it-IT" dirty="0"/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D399E75-4BCD-F1BC-054F-631F2D63F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32"/>
          <a:stretch/>
        </p:blipFill>
        <p:spPr>
          <a:xfrm>
            <a:off x="1245884" y="864338"/>
            <a:ext cx="6423631" cy="3771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5F88A15-FE15-4A57-CA4E-DC1EE0E40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063" y="4187188"/>
            <a:ext cx="2870393" cy="8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6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34"/>
          <p:cNvGrpSpPr/>
          <p:nvPr/>
        </p:nvGrpSpPr>
        <p:grpSpPr>
          <a:xfrm rot="10800000">
            <a:off x="-463324" y="1434159"/>
            <a:ext cx="2249640" cy="423402"/>
            <a:chOff x="6456475" y="3575600"/>
            <a:chExt cx="2936100" cy="552600"/>
          </a:xfrm>
        </p:grpSpPr>
        <p:sp>
          <p:nvSpPr>
            <p:cNvPr id="366" name="Google Shape;366;p34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4"/>
          <p:cNvGrpSpPr/>
          <p:nvPr/>
        </p:nvGrpSpPr>
        <p:grpSpPr>
          <a:xfrm rot="10800000">
            <a:off x="-438656" y="2698070"/>
            <a:ext cx="2249641" cy="423402"/>
            <a:chOff x="6456475" y="3575600"/>
            <a:chExt cx="2936101" cy="552600"/>
          </a:xfrm>
        </p:grpSpPr>
        <p:sp>
          <p:nvSpPr>
            <p:cNvPr id="369" name="Google Shape;369;p34"/>
            <p:cNvSpPr/>
            <p:nvPr/>
          </p:nvSpPr>
          <p:spPr>
            <a:xfrm>
              <a:off x="6456476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34"/>
          <p:cNvGrpSpPr/>
          <p:nvPr/>
        </p:nvGrpSpPr>
        <p:grpSpPr>
          <a:xfrm rot="10800000">
            <a:off x="-463324" y="3959566"/>
            <a:ext cx="2249640" cy="423403"/>
            <a:chOff x="6456475" y="3575600"/>
            <a:chExt cx="2936100" cy="552601"/>
          </a:xfrm>
        </p:grpSpPr>
        <p:sp>
          <p:nvSpPr>
            <p:cNvPr id="372" name="Google Shape;372;p34"/>
            <p:cNvSpPr/>
            <p:nvPr/>
          </p:nvSpPr>
          <p:spPr>
            <a:xfrm>
              <a:off x="6456475" y="3575601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662439" y="449047"/>
            <a:ext cx="8361841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>
                <a:solidFill>
                  <a:schemeClr val="bg2"/>
                </a:solidFill>
              </a:rPr>
              <a:t>Empirical Application on Regional GDPs</a:t>
            </a:r>
            <a:endParaRPr lang="en-US" sz="3200">
              <a:solidFill>
                <a:schemeClr val="bg2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grpSp>
        <p:nvGrpSpPr>
          <p:cNvPr id="375" name="Google Shape;375;p34"/>
          <p:cNvGrpSpPr/>
          <p:nvPr/>
        </p:nvGrpSpPr>
        <p:grpSpPr>
          <a:xfrm>
            <a:off x="1860607" y="1612936"/>
            <a:ext cx="2679229" cy="1013606"/>
            <a:chOff x="1905833" y="1413261"/>
            <a:chExt cx="2679229" cy="1013606"/>
          </a:xfrm>
        </p:grpSpPr>
        <p:sp>
          <p:nvSpPr>
            <p:cNvPr id="376" name="Google Shape;376;p34"/>
            <p:cNvSpPr txBox="1"/>
            <p:nvPr/>
          </p:nvSpPr>
          <p:spPr>
            <a:xfrm flipH="1">
              <a:off x="1938724" y="1600921"/>
              <a:ext cx="2646338" cy="825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91425" anchor="ctr" anchorCtr="0">
              <a:noAutofit/>
            </a:bodyPr>
            <a:lstStyle/>
            <a:p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Consideriamo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un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modello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b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log-log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,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sia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per le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variabili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esplicative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che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per la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dipendente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.</a:t>
              </a:r>
              <a:endParaRPr lang="en" err="1">
                <a:solidFill>
                  <a:srgbClr val="191919"/>
                </a:solidFill>
                <a:latin typeface="Albert Sans"/>
                <a:ea typeface="Albert Sans"/>
                <a:cs typeface="Albert Sans"/>
              </a:endParaRPr>
            </a:p>
          </p:txBody>
        </p:sp>
        <p:sp>
          <p:nvSpPr>
            <p:cNvPr id="377" name="Google Shape;377;p34"/>
            <p:cNvSpPr txBox="1"/>
            <p:nvPr/>
          </p:nvSpPr>
          <p:spPr>
            <a:xfrm>
              <a:off x="1905833" y="1413261"/>
              <a:ext cx="21324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err="1">
                  <a:solidFill>
                    <a:schemeClr val="dk2"/>
                  </a:solidFill>
                  <a:latin typeface="Albert Sans"/>
                  <a:sym typeface="Albert Sans"/>
                </a:rPr>
                <a:t>Modello</a:t>
              </a:r>
              <a:endParaRPr lang="en" sz="2400" b="1">
                <a:solidFill>
                  <a:schemeClr val="dk2"/>
                </a:solidFill>
                <a:latin typeface="Albert Sans"/>
              </a:endParaRPr>
            </a:p>
            <a:p>
              <a:endParaRPr lang="en" sz="2400" b="1">
                <a:solidFill>
                  <a:schemeClr val="dk2"/>
                </a:solidFill>
                <a:latin typeface="Albert Sans"/>
              </a:endParaRPr>
            </a:p>
          </p:txBody>
        </p:sp>
      </p:grpSp>
      <p:grpSp>
        <p:nvGrpSpPr>
          <p:cNvPr id="378" name="Google Shape;378;p34"/>
          <p:cNvGrpSpPr/>
          <p:nvPr/>
        </p:nvGrpSpPr>
        <p:grpSpPr>
          <a:xfrm>
            <a:off x="1889386" y="2908488"/>
            <a:ext cx="3929129" cy="799519"/>
            <a:chOff x="1923828" y="2467005"/>
            <a:chExt cx="3345578" cy="577493"/>
          </a:xfrm>
        </p:grpSpPr>
        <p:sp>
          <p:nvSpPr>
            <p:cNvPr id="379" name="Google Shape;379;p34"/>
            <p:cNvSpPr txBox="1"/>
            <p:nvPr/>
          </p:nvSpPr>
          <p:spPr>
            <a:xfrm flipH="1">
              <a:off x="1946948" y="2592698"/>
              <a:ext cx="3020486" cy="4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91425" anchor="ctr" anchorCtr="0">
              <a:noAutofit/>
            </a:bodyPr>
            <a:lstStyle/>
            <a:p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La </a:t>
              </a:r>
              <a:r>
                <a:rPr lang="en" err="1">
                  <a:solidFill>
                    <a:schemeClr val="tx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variabile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err="1">
                  <a:solidFill>
                    <a:schemeClr val="tx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dipendente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è 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il </a:t>
              </a:r>
              <a:r>
                <a:rPr lang="en" err="1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numero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 </a:t>
              </a:r>
              <a:r>
                <a:rPr lang="en" err="1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totale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 di </a:t>
              </a:r>
              <a:r>
                <a:rPr lang="en" b="1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GVA 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di </a:t>
              </a:r>
              <a:r>
                <a:rPr lang="en" err="1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ciascuna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 </a:t>
              </a:r>
              <a:r>
                <a:rPr lang="en" err="1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provincia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 </a:t>
              </a:r>
              <a:r>
                <a:rPr lang="en" err="1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diviso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 per il </a:t>
              </a:r>
              <a:r>
                <a:rPr lang="en" err="1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numero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 </a:t>
              </a:r>
              <a:r>
                <a:rPr lang="en" err="1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totale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 di </a:t>
              </a:r>
              <a:r>
                <a:rPr lang="en" err="1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dipendenti</a:t>
              </a:r>
              <a:r>
                <a:rPr lang="en">
                  <a:solidFill>
                    <a:schemeClr val="tx1"/>
                  </a:solidFill>
                  <a:latin typeface="Albert Sans"/>
                  <a:ea typeface="Albert Sans"/>
                  <a:sym typeface="Albert Sans"/>
                </a:rPr>
                <a:t>.</a:t>
              </a:r>
              <a:endParaRPr lang="en">
                <a:solidFill>
                  <a:schemeClr val="tx1"/>
                </a:solidFill>
                <a:latin typeface="Albert Sans"/>
                <a:ea typeface="Albert Sans"/>
                <a:cs typeface="Albert Sans"/>
              </a:endParaRPr>
            </a:p>
          </p:txBody>
        </p:sp>
        <p:sp>
          <p:nvSpPr>
            <p:cNvPr id="380" name="Google Shape;380;p34"/>
            <p:cNvSpPr txBox="1"/>
            <p:nvPr/>
          </p:nvSpPr>
          <p:spPr>
            <a:xfrm>
              <a:off x="1923828" y="2467005"/>
              <a:ext cx="3345578" cy="178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2400" b="1" err="1">
                  <a:solidFill>
                    <a:schemeClr val="dk2"/>
                  </a:solidFill>
                  <a:latin typeface="Albert Sans"/>
                  <a:sym typeface="Albert Sans"/>
                </a:rPr>
                <a:t>Variabile</a:t>
              </a:r>
              <a:r>
                <a:rPr lang="en" sz="2400" b="1">
                  <a:solidFill>
                    <a:schemeClr val="dk2"/>
                  </a:solidFill>
                  <a:latin typeface="Albert Sans"/>
                  <a:sym typeface="Albert Sans"/>
                </a:rPr>
                <a:t> </a:t>
              </a:r>
              <a:r>
                <a:rPr lang="en" sz="2400" b="1" err="1">
                  <a:solidFill>
                    <a:schemeClr val="dk2"/>
                  </a:solidFill>
                  <a:latin typeface="Albert Sans"/>
                  <a:sym typeface="Albert Sans"/>
                </a:rPr>
                <a:t>dipendente</a:t>
              </a:r>
              <a:endParaRPr lang="en-US" sz="2400" b="1">
                <a:solidFill>
                  <a:schemeClr val="dk2"/>
                </a:solidFill>
              </a:endParaRPr>
            </a:p>
            <a:p>
              <a:endParaRPr lang="en" sz="2000" b="1">
                <a:solidFill>
                  <a:schemeClr val="dk2"/>
                </a:solidFill>
                <a:latin typeface="Albert Sans"/>
              </a:endParaRPr>
            </a:p>
          </p:txBody>
        </p:sp>
      </p:grpSp>
      <p:grpSp>
        <p:nvGrpSpPr>
          <p:cNvPr id="381" name="Google Shape;381;p34"/>
          <p:cNvGrpSpPr/>
          <p:nvPr/>
        </p:nvGrpSpPr>
        <p:grpSpPr>
          <a:xfrm>
            <a:off x="1889387" y="4001808"/>
            <a:ext cx="5725858" cy="910242"/>
            <a:chOff x="1934614" y="3471423"/>
            <a:chExt cx="5725858" cy="910242"/>
          </a:xfrm>
        </p:grpSpPr>
        <p:sp>
          <p:nvSpPr>
            <p:cNvPr id="382" name="Google Shape;382;p34"/>
            <p:cNvSpPr txBox="1"/>
            <p:nvPr/>
          </p:nvSpPr>
          <p:spPr>
            <a:xfrm flipH="1">
              <a:off x="1938724" y="3929865"/>
              <a:ext cx="5721748" cy="45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0000" rIns="91425" bIns="91425" anchor="ctr" anchorCtr="0">
              <a:noAutofit/>
            </a:bodyPr>
            <a:lstStyle/>
            <a:p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E'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stata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rilevata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b="1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cointegrazione</a:t>
              </a:r>
              <a:r>
                <a:rPr lang="en" b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spaziale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nel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modello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e non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stazionarietà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 per 103 province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italiane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err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tramite</a:t>
              </a:r>
              <a:r>
                <a:rPr lang="en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test </a:t>
              </a:r>
              <a:r>
                <a:rPr lang="en" b="1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ADF</a:t>
              </a:r>
              <a:endParaRPr lang="en" b="1" err="1">
                <a:solidFill>
                  <a:srgbClr val="191919"/>
                </a:solidFill>
                <a:latin typeface="Albert Sans"/>
                <a:ea typeface="Albert Sans"/>
                <a:cs typeface="Albert Sans"/>
              </a:endParaRPr>
            </a:p>
          </p:txBody>
        </p:sp>
        <p:sp>
          <p:nvSpPr>
            <p:cNvPr id="383" name="Google Shape;383;p34"/>
            <p:cNvSpPr txBox="1"/>
            <p:nvPr/>
          </p:nvSpPr>
          <p:spPr>
            <a:xfrm>
              <a:off x="1934614" y="3471423"/>
              <a:ext cx="327951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sz="2400" b="1" err="1">
                  <a:solidFill>
                    <a:schemeClr val="dk2"/>
                  </a:solidFill>
                  <a:latin typeface="Albert Sans"/>
                  <a:sym typeface="Albert Sans"/>
                </a:rPr>
                <a:t>Analisi</a:t>
              </a:r>
              <a:r>
                <a:rPr lang="en" sz="2400" b="1">
                  <a:solidFill>
                    <a:schemeClr val="dk2"/>
                  </a:solidFill>
                  <a:latin typeface="Albert Sans"/>
                  <a:sym typeface="Albert Sans"/>
                </a:rPr>
                <a:t> </a:t>
              </a:r>
              <a:r>
                <a:rPr lang="en" sz="2400" b="1" err="1">
                  <a:solidFill>
                    <a:schemeClr val="dk2"/>
                  </a:solidFill>
                  <a:latin typeface="Albert Sans"/>
                  <a:sym typeface="Albert Sans"/>
                </a:rPr>
                <a:t>preliminare</a:t>
              </a:r>
              <a:endParaRPr lang="en-US" err="1"/>
            </a:p>
          </p:txBody>
        </p:sp>
      </p:grpSp>
      <p:sp>
        <p:nvSpPr>
          <p:cNvPr id="3" name="Google Shape;369;p34">
            <a:extLst>
              <a:ext uri="{FF2B5EF4-FFF2-40B4-BE49-F238E27FC236}">
                <a16:creationId xmlns:a16="http://schemas.microsoft.com/office/drawing/2014/main" id="{2473AA98-79AF-3B6F-F942-671850FBDEC6}"/>
              </a:ext>
            </a:extLst>
          </p:cNvPr>
          <p:cNvSpPr/>
          <p:nvPr/>
        </p:nvSpPr>
        <p:spPr>
          <a:xfrm rot="5400000">
            <a:off x="7163803" y="2895697"/>
            <a:ext cx="2948597" cy="2458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B979EA7-A46C-C36B-8F75-48588C62A610}"/>
              </a:ext>
            </a:extLst>
          </p:cNvPr>
          <p:cNvSpPr/>
          <p:nvPr/>
        </p:nvSpPr>
        <p:spPr>
          <a:xfrm>
            <a:off x="4621338" y="1858401"/>
            <a:ext cx="1241676" cy="3741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F8D8-86CA-B4FC-32E9-B58506901F83}"/>
              </a:ext>
            </a:extLst>
          </p:cNvPr>
          <p:cNvSpPr txBox="1"/>
          <p:nvPr/>
        </p:nvSpPr>
        <p:spPr>
          <a:xfrm>
            <a:off x="5937022" y="1656939"/>
            <a:ext cx="268892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 err="1"/>
              <a:t>Vantaggio</a:t>
            </a:r>
            <a:r>
              <a:rPr lang="en-US" dirty="0"/>
              <a:t>: La </a:t>
            </a:r>
            <a:r>
              <a:rPr lang="en-US" dirty="0" err="1"/>
              <a:t>trasformazione</a:t>
            </a:r>
            <a:r>
              <a:rPr lang="en-US" dirty="0"/>
              <a:t> </a:t>
            </a:r>
            <a:r>
              <a:rPr lang="en-US" dirty="0" err="1"/>
              <a:t>logaritmica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trasformazione</a:t>
            </a:r>
            <a:r>
              <a:rPr lang="en-US" dirty="0"/>
              <a:t> </a:t>
            </a:r>
            <a:r>
              <a:rPr lang="en-US" dirty="0" err="1"/>
              <a:t>monotona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2844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7"/>
          <p:cNvSpPr txBox="1">
            <a:spLocks noGrp="1"/>
          </p:cNvSpPr>
          <p:nvPr>
            <p:ph type="title"/>
          </p:nvPr>
        </p:nvSpPr>
        <p:spPr>
          <a:xfrm>
            <a:off x="724112" y="259917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Cenni</a:t>
            </a:r>
            <a:r>
              <a:rPr lang="en"/>
              <a:t> </a:t>
            </a:r>
            <a:r>
              <a:rPr lang="en" err="1"/>
              <a:t>sulle</a:t>
            </a:r>
            <a:r>
              <a:rPr lang="en"/>
              <a:t> </a:t>
            </a:r>
            <a:r>
              <a:rPr lang="en" err="1"/>
              <a:t>serie</a:t>
            </a:r>
            <a:r>
              <a:rPr lang="en"/>
              <a:t> </a:t>
            </a:r>
            <a:r>
              <a:rPr lang="en" err="1"/>
              <a:t>storiche</a:t>
            </a:r>
            <a:endParaRPr lang="en-US"/>
          </a:p>
        </p:txBody>
      </p:sp>
      <p:sp>
        <p:nvSpPr>
          <p:cNvPr id="788" name="Google Shape;788;p47"/>
          <p:cNvSpPr/>
          <p:nvPr/>
        </p:nvSpPr>
        <p:spPr>
          <a:xfrm>
            <a:off x="2547888" y="1181204"/>
            <a:ext cx="492900" cy="49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100" b="1">
              <a:solidFill>
                <a:schemeClr val="accent6"/>
              </a:solidFill>
              <a:latin typeface="Albert Sans"/>
              <a:ea typeface="Albert Sans"/>
              <a:cs typeface="Albert Sans"/>
            </a:endParaRPr>
          </a:p>
        </p:txBody>
      </p:sp>
      <p:sp>
        <p:nvSpPr>
          <p:cNvPr id="789" name="Google Shape;789;p47"/>
          <p:cNvSpPr/>
          <p:nvPr/>
        </p:nvSpPr>
        <p:spPr>
          <a:xfrm>
            <a:off x="2547888" y="2460364"/>
            <a:ext cx="492900" cy="49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100" b="1">
              <a:solidFill>
                <a:schemeClr val="accent6"/>
              </a:solidFill>
              <a:latin typeface="Albert Sans"/>
              <a:ea typeface="Albert Sans"/>
              <a:cs typeface="Albert Sans"/>
            </a:endParaRPr>
          </a:p>
        </p:txBody>
      </p:sp>
      <p:sp>
        <p:nvSpPr>
          <p:cNvPr id="791" name="Google Shape;791;p47"/>
          <p:cNvSpPr txBox="1"/>
          <p:nvPr/>
        </p:nvSpPr>
        <p:spPr>
          <a:xfrm>
            <a:off x="5991083" y="1109627"/>
            <a:ext cx="2618100" cy="96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Albert Sans"/>
                <a:sym typeface="Albert Sans"/>
              </a:rPr>
              <a:t>Due o </a:t>
            </a:r>
            <a:r>
              <a:rPr lang="en" err="1">
                <a:solidFill>
                  <a:schemeClr val="dk1"/>
                </a:solidFill>
                <a:latin typeface="Albert Sans"/>
                <a:sym typeface="Albert Sans"/>
              </a:rPr>
              <a:t>più</a:t>
            </a:r>
            <a:r>
              <a:rPr lang="en">
                <a:solidFill>
                  <a:schemeClr val="dk1"/>
                </a:solidFill>
                <a:latin typeface="Albert Sans"/>
                <a:sym typeface="Albert Sans"/>
              </a:rPr>
              <a:t> </a:t>
            </a:r>
            <a:r>
              <a:rPr lang="en" err="1">
                <a:solidFill>
                  <a:schemeClr val="dk1"/>
                </a:solidFill>
                <a:latin typeface="Albert Sans"/>
                <a:sym typeface="Albert Sans"/>
              </a:rPr>
              <a:t>serie</a:t>
            </a:r>
            <a:r>
              <a:rPr lang="en">
                <a:solidFill>
                  <a:schemeClr val="dk1"/>
                </a:solidFill>
                <a:latin typeface="Albert Sans"/>
                <a:sym typeface="Albert Sans"/>
              </a:rPr>
              <a:t> </a:t>
            </a:r>
            <a:r>
              <a:rPr lang="en" b="1" err="1">
                <a:solidFill>
                  <a:schemeClr val="dk1"/>
                </a:solidFill>
                <a:latin typeface="Albert Sans"/>
                <a:sym typeface="Albert Sans"/>
              </a:rPr>
              <a:t>cointegrano</a:t>
            </a:r>
            <a:r>
              <a:rPr lang="en" b="1">
                <a:solidFill>
                  <a:schemeClr val="dk1"/>
                </a:solidFill>
                <a:latin typeface="Albert Sans"/>
                <a:sym typeface="Albert Sans"/>
              </a:rPr>
              <a:t> </a:t>
            </a:r>
            <a:r>
              <a:rPr lang="en">
                <a:solidFill>
                  <a:schemeClr val="dk1"/>
                </a:solidFill>
                <a:latin typeface="Albert Sans"/>
                <a:sym typeface="Albert Sans"/>
              </a:rPr>
              <a:t>se </a:t>
            </a:r>
            <a:r>
              <a:rPr lang="en" err="1">
                <a:solidFill>
                  <a:schemeClr val="dk1"/>
                </a:solidFill>
                <a:latin typeface="Albert Sans"/>
                <a:sym typeface="Albert Sans"/>
              </a:rPr>
              <a:t>esiste</a:t>
            </a:r>
            <a:r>
              <a:rPr lang="en">
                <a:solidFill>
                  <a:schemeClr val="dk1"/>
                </a:solidFill>
                <a:latin typeface="Albert Sans"/>
                <a:sym typeface="Albert Sans"/>
              </a:rPr>
              <a:t> </a:t>
            </a:r>
            <a:r>
              <a:rPr lang="en" err="1">
                <a:solidFill>
                  <a:schemeClr val="dk1"/>
                </a:solidFill>
                <a:latin typeface="Albert Sans"/>
                <a:sym typeface="Albert Sans"/>
              </a:rPr>
              <a:t>una</a:t>
            </a:r>
            <a:r>
              <a:rPr lang="en">
                <a:solidFill>
                  <a:schemeClr val="dk1"/>
                </a:solidFill>
                <a:latin typeface="Albert Sans"/>
                <a:sym typeface="Albert Sans"/>
              </a:rPr>
              <a:t> loro </a:t>
            </a:r>
            <a:r>
              <a:rPr lang="en" err="1">
                <a:solidFill>
                  <a:schemeClr val="dk1"/>
                </a:solidFill>
                <a:latin typeface="Albert Sans"/>
                <a:sym typeface="Albert Sans"/>
              </a:rPr>
              <a:t>combinazione</a:t>
            </a:r>
            <a:r>
              <a:rPr lang="en">
                <a:solidFill>
                  <a:schemeClr val="dk1"/>
                </a:solidFill>
                <a:latin typeface="Albert Sans"/>
                <a:sym typeface="Albert Sans"/>
              </a:rPr>
              <a:t> </a:t>
            </a:r>
            <a:r>
              <a:rPr lang="en" err="1">
                <a:solidFill>
                  <a:schemeClr val="dk1"/>
                </a:solidFill>
                <a:latin typeface="Albert Sans"/>
                <a:sym typeface="Albert Sans"/>
              </a:rPr>
              <a:t>lineare</a:t>
            </a:r>
            <a:r>
              <a:rPr lang="en">
                <a:solidFill>
                  <a:schemeClr val="dk1"/>
                </a:solidFill>
                <a:latin typeface="Albert Sans"/>
                <a:sym typeface="Albert Sans"/>
              </a:rPr>
              <a:t> </a:t>
            </a:r>
            <a:r>
              <a:rPr lang="en" err="1">
                <a:solidFill>
                  <a:schemeClr val="dk1"/>
                </a:solidFill>
                <a:latin typeface="Albert Sans"/>
                <a:sym typeface="Albert Sans"/>
              </a:rPr>
              <a:t>che</a:t>
            </a:r>
            <a:r>
              <a:rPr lang="en">
                <a:solidFill>
                  <a:schemeClr val="dk1"/>
                </a:solidFill>
                <a:latin typeface="Albert Sans"/>
                <a:sym typeface="Albert Sans"/>
              </a:rPr>
              <a:t> è </a:t>
            </a:r>
            <a:r>
              <a:rPr lang="en" err="1">
                <a:solidFill>
                  <a:schemeClr val="dk1"/>
                </a:solidFill>
                <a:latin typeface="Albert Sans"/>
                <a:sym typeface="Albert Sans"/>
              </a:rPr>
              <a:t>stazionaria</a:t>
            </a:r>
            <a:endParaRPr lang="en-US" err="1">
              <a:solidFill>
                <a:schemeClr val="dk1"/>
              </a:solidFill>
            </a:endParaRPr>
          </a:p>
        </p:txBody>
      </p:sp>
      <p:sp>
        <p:nvSpPr>
          <p:cNvPr id="793" name="Google Shape;793;p47"/>
          <p:cNvSpPr txBox="1"/>
          <p:nvPr/>
        </p:nvSpPr>
        <p:spPr>
          <a:xfrm>
            <a:off x="5464809" y="2167461"/>
            <a:ext cx="26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Albert Sans"/>
                <a:sym typeface="Albert Sans"/>
              </a:rPr>
              <a:t>Media </a:t>
            </a:r>
            <a:r>
              <a:rPr lang="en" err="1">
                <a:solidFill>
                  <a:schemeClr val="dk1"/>
                </a:solidFill>
                <a:latin typeface="Albert Sans"/>
                <a:sym typeface="Albert Sans"/>
              </a:rPr>
              <a:t>costante</a:t>
            </a:r>
            <a:endParaRPr lang="en-US" err="1"/>
          </a:p>
        </p:txBody>
      </p:sp>
      <p:sp>
        <p:nvSpPr>
          <p:cNvPr id="794" name="Google Shape;794;p47"/>
          <p:cNvSpPr txBox="1"/>
          <p:nvPr/>
        </p:nvSpPr>
        <p:spPr>
          <a:xfrm>
            <a:off x="5510035" y="2553475"/>
            <a:ext cx="26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Varianza </a:t>
            </a:r>
            <a:r>
              <a:rPr lang="en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costante</a:t>
            </a:r>
            <a:endParaRPr err="1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95" name="Google Shape;795;p47"/>
          <p:cNvSpPr txBox="1"/>
          <p:nvPr/>
        </p:nvSpPr>
        <p:spPr>
          <a:xfrm>
            <a:off x="5505925" y="3378101"/>
            <a:ext cx="3288275" cy="1600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b="1" err="1">
                <a:solidFill>
                  <a:schemeClr val="dk1"/>
                </a:solidFill>
                <a:latin typeface="Albert Sans"/>
                <a:sym typeface="Albert Sans"/>
              </a:rPr>
              <a:t>Problemi</a:t>
            </a:r>
            <a:r>
              <a:rPr lang="en" b="1">
                <a:solidFill>
                  <a:schemeClr val="dk1"/>
                </a:solidFill>
                <a:latin typeface="Albert Sans"/>
                <a:sym typeface="Albert Sans"/>
              </a:rPr>
              <a:t>:</a:t>
            </a:r>
            <a:endParaRPr lang="en-US" b="1">
              <a:solidFill>
                <a:schemeClr val="dk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en" err="1">
                <a:solidFill>
                  <a:schemeClr val="dk1"/>
                </a:solidFill>
                <a:latin typeface="Albert Sans"/>
              </a:rPr>
              <a:t>Dipende</a:t>
            </a:r>
            <a:r>
              <a:rPr lang="en">
                <a:solidFill>
                  <a:schemeClr val="dk1"/>
                </a:solidFill>
                <a:latin typeface="Albert Sans"/>
              </a:rPr>
              <a:t> dal </a:t>
            </a:r>
            <a:r>
              <a:rPr lang="en" err="1">
                <a:solidFill>
                  <a:schemeClr val="dk1"/>
                </a:solidFill>
                <a:latin typeface="Albert Sans"/>
              </a:rPr>
              <a:t>nucleo</a:t>
            </a:r>
            <a:r>
              <a:rPr lang="en">
                <a:solidFill>
                  <a:schemeClr val="dk1"/>
                </a:solidFill>
                <a:latin typeface="Albert Sans"/>
              </a:rPr>
              <a:t> </a:t>
            </a:r>
            <a:r>
              <a:rPr lang="en" err="1">
                <a:solidFill>
                  <a:schemeClr val="dk1"/>
                </a:solidFill>
                <a:latin typeface="Albert Sans"/>
              </a:rPr>
              <a:t>determistico</a:t>
            </a:r>
          </a:p>
          <a:p>
            <a:pPr marL="285750" indent="-285750"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Albert Sans"/>
              </a:rPr>
              <a:t>Potenza </a:t>
            </a:r>
            <a:r>
              <a:rPr lang="en" err="1">
                <a:solidFill>
                  <a:schemeClr val="dk1"/>
                </a:solidFill>
                <a:latin typeface="Albert Sans"/>
              </a:rPr>
              <a:t>bassa</a:t>
            </a:r>
          </a:p>
          <a:p>
            <a:pPr marL="285750" indent="-285750">
              <a:buFont typeface="Calibri"/>
              <a:buChar char="-"/>
            </a:pPr>
            <a:r>
              <a:rPr lang="en" err="1">
                <a:solidFill>
                  <a:schemeClr val="dk1"/>
                </a:solidFill>
                <a:latin typeface="Albert Sans"/>
              </a:rPr>
              <a:t>Dipende</a:t>
            </a:r>
            <a:r>
              <a:rPr lang="en">
                <a:solidFill>
                  <a:schemeClr val="dk1"/>
                </a:solidFill>
                <a:latin typeface="Albert Sans"/>
              </a:rPr>
              <a:t> </a:t>
            </a:r>
            <a:r>
              <a:rPr lang="en" err="1">
                <a:solidFill>
                  <a:schemeClr val="dk1"/>
                </a:solidFill>
                <a:latin typeface="Albert Sans"/>
              </a:rPr>
              <a:t>dalla</a:t>
            </a:r>
            <a:r>
              <a:rPr lang="en">
                <a:solidFill>
                  <a:schemeClr val="dk1"/>
                </a:solidFill>
                <a:latin typeface="Albert Sans"/>
              </a:rPr>
              <a:t> </a:t>
            </a:r>
            <a:r>
              <a:rPr lang="en" err="1">
                <a:solidFill>
                  <a:schemeClr val="dk1"/>
                </a:solidFill>
                <a:latin typeface="Albert Sans"/>
              </a:rPr>
              <a:t>dinamica</a:t>
            </a:r>
            <a:r>
              <a:rPr lang="en">
                <a:solidFill>
                  <a:schemeClr val="dk1"/>
                </a:solidFill>
                <a:latin typeface="Albert Sans"/>
              </a:rPr>
              <a:t> di breve </a:t>
            </a:r>
            <a:r>
              <a:rPr lang="en" err="1">
                <a:solidFill>
                  <a:schemeClr val="dk1"/>
                </a:solidFill>
                <a:latin typeface="Albert Sans"/>
              </a:rPr>
              <a:t>periodo</a:t>
            </a:r>
            <a:endParaRPr lang="en">
              <a:solidFill>
                <a:schemeClr val="dk1"/>
              </a:solidFill>
              <a:latin typeface="Albert Sans"/>
            </a:endParaRPr>
          </a:p>
        </p:txBody>
      </p:sp>
      <p:sp>
        <p:nvSpPr>
          <p:cNvPr id="798" name="Google Shape;798;p47"/>
          <p:cNvSpPr txBox="1"/>
          <p:nvPr/>
        </p:nvSpPr>
        <p:spPr>
          <a:xfrm>
            <a:off x="3042947" y="1234799"/>
            <a:ext cx="2211159" cy="38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err="1">
                <a:solidFill>
                  <a:schemeClr val="dk2"/>
                </a:solidFill>
                <a:latin typeface="Albert Sans"/>
                <a:sym typeface="Albert Sans"/>
              </a:rPr>
              <a:t>Cointegrazione</a:t>
            </a:r>
            <a:endParaRPr lang="en-US" err="1"/>
          </a:p>
        </p:txBody>
      </p:sp>
      <p:grpSp>
        <p:nvGrpSpPr>
          <p:cNvPr id="800" name="Google Shape;800;p47"/>
          <p:cNvGrpSpPr/>
          <p:nvPr/>
        </p:nvGrpSpPr>
        <p:grpSpPr>
          <a:xfrm>
            <a:off x="3018279" y="3746312"/>
            <a:ext cx="2194717" cy="939828"/>
            <a:chOff x="3026501" y="3724158"/>
            <a:chExt cx="2194717" cy="939828"/>
          </a:xfrm>
        </p:grpSpPr>
        <p:sp>
          <p:nvSpPr>
            <p:cNvPr id="801" name="Google Shape;801;p47"/>
            <p:cNvSpPr txBox="1"/>
            <p:nvPr/>
          </p:nvSpPr>
          <p:spPr>
            <a:xfrm>
              <a:off x="3047063" y="4071363"/>
              <a:ext cx="2174155" cy="59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Test </a:t>
              </a:r>
              <a:r>
                <a:rPr lang="en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sulla</a:t>
              </a:r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b="1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radice</a:t>
              </a:r>
              <a:r>
                <a:rPr lang="en" b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b="1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unitaria</a:t>
              </a:r>
              <a:endParaRPr lang="en" b="1" err="1">
                <a:solidFill>
                  <a:schemeClr val="dk1"/>
                </a:solidFill>
                <a:latin typeface="Albert Sans"/>
                <a:ea typeface="Albert Sans"/>
                <a:cs typeface="Albert Sans"/>
              </a:endParaRPr>
            </a:p>
          </p:txBody>
        </p:sp>
        <p:sp>
          <p:nvSpPr>
            <p:cNvPr id="802" name="Google Shape;802;p47"/>
            <p:cNvSpPr txBox="1"/>
            <p:nvPr/>
          </p:nvSpPr>
          <p:spPr>
            <a:xfrm>
              <a:off x="3026501" y="3724158"/>
              <a:ext cx="1939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r>
                <a:rPr lang="en" sz="2100" b="1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Test di Dickey-Fuller</a:t>
              </a:r>
              <a:endParaRPr lang="en-US" sz="2100">
                <a:solidFill>
                  <a:schemeClr val="dk2"/>
                </a:solidFill>
                <a:latin typeface="Albert Sans"/>
                <a:ea typeface="Albert Sans"/>
                <a:cs typeface="Albert Sans"/>
              </a:endParaRPr>
            </a:p>
          </p:txBody>
        </p:sp>
      </p:grpSp>
      <p:grpSp>
        <p:nvGrpSpPr>
          <p:cNvPr id="803" name="Google Shape;803;p47"/>
          <p:cNvGrpSpPr/>
          <p:nvPr/>
        </p:nvGrpSpPr>
        <p:grpSpPr>
          <a:xfrm>
            <a:off x="3018259" y="2477651"/>
            <a:ext cx="1939802" cy="970457"/>
            <a:chOff x="3092266" y="2492501"/>
            <a:chExt cx="1939802" cy="970457"/>
          </a:xfrm>
        </p:grpSpPr>
        <p:sp>
          <p:nvSpPr>
            <p:cNvPr id="804" name="Google Shape;804;p47"/>
            <p:cNvSpPr txBox="1"/>
            <p:nvPr/>
          </p:nvSpPr>
          <p:spPr>
            <a:xfrm>
              <a:off x="3092266" y="2878558"/>
              <a:ext cx="19398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>
                <a:solidFill>
                  <a:schemeClr val="dk1"/>
                </a:solidFill>
                <a:latin typeface="Albert Sans"/>
                <a:ea typeface="Albert Sans"/>
                <a:cs typeface="Albert Sans"/>
              </a:endParaRPr>
            </a:p>
          </p:txBody>
        </p:sp>
        <p:sp>
          <p:nvSpPr>
            <p:cNvPr id="805" name="Google Shape;805;p47"/>
            <p:cNvSpPr txBox="1"/>
            <p:nvPr/>
          </p:nvSpPr>
          <p:spPr>
            <a:xfrm>
              <a:off x="3092268" y="2492501"/>
              <a:ext cx="19398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b="1" err="1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Stazionarietà</a:t>
              </a:r>
              <a:endParaRPr sz="2100" b="1" err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cxnSp>
        <p:nvCxnSpPr>
          <p:cNvPr id="806" name="Google Shape;806;p47"/>
          <p:cNvCxnSpPr>
            <a:cxnSpLocks/>
            <a:stCxn id="807" idx="0"/>
            <a:endCxn id="788" idx="2"/>
          </p:cNvCxnSpPr>
          <p:nvPr/>
        </p:nvCxnSpPr>
        <p:spPr>
          <a:xfrm flipV="1">
            <a:off x="1303788" y="1427654"/>
            <a:ext cx="1244100" cy="112604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47"/>
          <p:cNvCxnSpPr>
            <a:cxnSpLocks/>
            <a:stCxn id="807" idx="6"/>
            <a:endCxn id="789" idx="2"/>
          </p:cNvCxnSpPr>
          <p:nvPr/>
        </p:nvCxnSpPr>
        <p:spPr>
          <a:xfrm flipV="1">
            <a:off x="1776288" y="2706814"/>
            <a:ext cx="771600" cy="319075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47"/>
          <p:cNvCxnSpPr>
            <a:cxnSpLocks/>
          </p:cNvCxnSpPr>
          <p:nvPr/>
        </p:nvCxnSpPr>
        <p:spPr>
          <a:xfrm flipV="1">
            <a:off x="4814158" y="2391763"/>
            <a:ext cx="691766" cy="21015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47"/>
          <p:cNvCxnSpPr>
            <a:cxnSpLocks/>
          </p:cNvCxnSpPr>
          <p:nvPr/>
        </p:nvCxnSpPr>
        <p:spPr>
          <a:xfrm>
            <a:off x="4958078" y="3956920"/>
            <a:ext cx="584850" cy="36501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47"/>
          <p:cNvCxnSpPr>
            <a:cxnSpLocks/>
          </p:cNvCxnSpPr>
          <p:nvPr/>
        </p:nvCxnSpPr>
        <p:spPr>
          <a:xfrm>
            <a:off x="5180099" y="1513247"/>
            <a:ext cx="728754" cy="10278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816" name="Google Shape;816;p47"/>
          <p:cNvGrpSpPr/>
          <p:nvPr/>
        </p:nvGrpSpPr>
        <p:grpSpPr>
          <a:xfrm flipH="1">
            <a:off x="-839698" y="2507110"/>
            <a:ext cx="2618109" cy="941362"/>
            <a:chOff x="6456467" y="3575600"/>
            <a:chExt cx="1536900" cy="552605"/>
          </a:xfrm>
        </p:grpSpPr>
        <p:sp>
          <p:nvSpPr>
            <p:cNvPr id="817" name="Google Shape;817;p47"/>
            <p:cNvSpPr/>
            <p:nvPr/>
          </p:nvSpPr>
          <p:spPr>
            <a:xfrm>
              <a:off x="6456467" y="3575605"/>
              <a:ext cx="15369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pic>
        <p:nvPicPr>
          <p:cNvPr id="2" name="Graphic 2" descr="Monthly calendar outline">
            <a:extLst>
              <a:ext uri="{FF2B5EF4-FFF2-40B4-BE49-F238E27FC236}">
                <a16:creationId xmlns:a16="http://schemas.microsoft.com/office/drawing/2014/main" id="{785CE345-D685-7DFB-B5E8-8F408E948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159" y="2628488"/>
            <a:ext cx="692379" cy="692379"/>
          </a:xfrm>
          <a:prstGeom prst="rect">
            <a:avLst/>
          </a:prstGeom>
        </p:spPr>
      </p:pic>
      <p:cxnSp>
        <p:nvCxnSpPr>
          <p:cNvPr id="4" name="Google Shape;809;p47">
            <a:extLst>
              <a:ext uri="{FF2B5EF4-FFF2-40B4-BE49-F238E27FC236}">
                <a16:creationId xmlns:a16="http://schemas.microsoft.com/office/drawing/2014/main" id="{FF44AB30-31FA-2E8C-52C5-E4F24BF44184}"/>
              </a:ext>
            </a:extLst>
          </p:cNvPr>
          <p:cNvCxnSpPr>
            <a:cxnSpLocks/>
          </p:cNvCxnSpPr>
          <p:nvPr/>
        </p:nvCxnSpPr>
        <p:spPr>
          <a:xfrm>
            <a:off x="1632383" y="3305471"/>
            <a:ext cx="911391" cy="326433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" name="Google Shape;790;p47">
            <a:extLst>
              <a:ext uri="{FF2B5EF4-FFF2-40B4-BE49-F238E27FC236}">
                <a16:creationId xmlns:a16="http://schemas.microsoft.com/office/drawing/2014/main" id="{E137972E-F379-4CA2-53C5-6799F595BF28}"/>
              </a:ext>
            </a:extLst>
          </p:cNvPr>
          <p:cNvSpPr/>
          <p:nvPr/>
        </p:nvSpPr>
        <p:spPr>
          <a:xfrm>
            <a:off x="2547887" y="3468176"/>
            <a:ext cx="492900" cy="4929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100" b="1">
              <a:solidFill>
                <a:schemeClr val="lt1"/>
              </a:solidFill>
              <a:latin typeface="Albert Sans"/>
              <a:ea typeface="Albert Sans"/>
              <a:cs typeface="Albert Sans"/>
            </a:endParaRPr>
          </a:p>
        </p:txBody>
      </p:sp>
      <p:cxnSp>
        <p:nvCxnSpPr>
          <p:cNvPr id="6" name="Google Shape;813;p47">
            <a:extLst>
              <a:ext uri="{FF2B5EF4-FFF2-40B4-BE49-F238E27FC236}">
                <a16:creationId xmlns:a16="http://schemas.microsoft.com/office/drawing/2014/main" id="{A0A259E2-1FBD-40DE-8874-6D9366C3167A}"/>
              </a:ext>
            </a:extLst>
          </p:cNvPr>
          <p:cNvCxnSpPr>
            <a:cxnSpLocks/>
          </p:cNvCxnSpPr>
          <p:nvPr/>
        </p:nvCxnSpPr>
        <p:spPr>
          <a:xfrm>
            <a:off x="4904628" y="2722030"/>
            <a:ext cx="593073" cy="503659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CDC127-A279-B341-D2A2-146FE2A33508}"/>
              </a:ext>
            </a:extLst>
          </p:cNvPr>
          <p:cNvSpPr txBox="1"/>
          <p:nvPr/>
        </p:nvSpPr>
        <p:spPr>
          <a:xfrm>
            <a:off x="5509424" y="2952064"/>
            <a:ext cx="3478336" cy="5191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lbert Sans"/>
              </a:rPr>
              <a:t>Covarianza</a:t>
            </a:r>
            <a:r>
              <a:rPr lang="en-US">
                <a:latin typeface="Albert Sans"/>
              </a:rPr>
              <a:t> non </a:t>
            </a:r>
            <a:r>
              <a:rPr lang="en-US" err="1">
                <a:latin typeface="Albert Sans"/>
              </a:rPr>
              <a:t>dipende</a:t>
            </a:r>
            <a:r>
              <a:rPr lang="en-US">
                <a:latin typeface="Albert Sans"/>
              </a:rPr>
              <a:t> da t1 e t2, ma </a:t>
            </a:r>
            <a:r>
              <a:rPr lang="en-US" err="1">
                <a:latin typeface="Albert Sans"/>
              </a:rPr>
              <a:t>dalla</a:t>
            </a:r>
            <a:r>
              <a:rPr lang="en-US">
                <a:latin typeface="Albert Sans"/>
              </a:rPr>
              <a:t> loro </a:t>
            </a:r>
            <a:r>
              <a:rPr lang="en-US" err="1">
                <a:latin typeface="Albert Sans"/>
              </a:rPr>
              <a:t>differenza</a:t>
            </a:r>
            <a:endParaRPr lang="en-US">
              <a:latin typeface="Albert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0"/>
          <p:cNvGrpSpPr/>
          <p:nvPr/>
        </p:nvGrpSpPr>
        <p:grpSpPr>
          <a:xfrm rot="10800000" flipH="1">
            <a:off x="8037900" y="-2826"/>
            <a:ext cx="3008547" cy="567700"/>
            <a:chOff x="6456475" y="3571571"/>
            <a:chExt cx="3403204" cy="556629"/>
          </a:xfrm>
        </p:grpSpPr>
        <p:sp>
          <p:nvSpPr>
            <p:cNvPr id="240" name="Google Shape;240;p30"/>
            <p:cNvSpPr/>
            <p:nvPr/>
          </p:nvSpPr>
          <p:spPr>
            <a:xfrm>
              <a:off x="6456480" y="3571571"/>
              <a:ext cx="3403199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30"/>
          <p:cNvGrpSpPr/>
          <p:nvPr/>
        </p:nvGrpSpPr>
        <p:grpSpPr>
          <a:xfrm rot="10800000" flipH="1">
            <a:off x="8243677" y="564879"/>
            <a:ext cx="4752091" cy="636908"/>
            <a:chOff x="6789786" y="3673341"/>
            <a:chExt cx="3132062" cy="473181"/>
          </a:xfrm>
        </p:grpSpPr>
        <p:sp>
          <p:nvSpPr>
            <p:cNvPr id="243" name="Google Shape;243;p30"/>
            <p:cNvSpPr/>
            <p:nvPr/>
          </p:nvSpPr>
          <p:spPr>
            <a:xfrm>
              <a:off x="6819590" y="3673341"/>
              <a:ext cx="3102258" cy="47318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789786" y="3691674"/>
              <a:ext cx="384589" cy="44263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720000" y="272043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err="1">
                <a:solidFill>
                  <a:srgbClr val="002080"/>
                </a:solidFill>
              </a:rPr>
              <a:t>Considerazioni</a:t>
            </a:r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720000" y="1169958"/>
            <a:ext cx="7706789" cy="3464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>
                <a:solidFill>
                  <a:srgbClr val="08D8DA"/>
                </a:solidFill>
              </a:rPr>
              <a:t>●  </a:t>
            </a:r>
            <a:r>
              <a:rPr lang="en" sz="1800">
                <a:solidFill>
                  <a:srgbClr val="191919"/>
                </a:solidFill>
              </a:rPr>
              <a:t>E' </a:t>
            </a:r>
            <a:r>
              <a:rPr lang="en" sz="1800" err="1">
                <a:solidFill>
                  <a:srgbClr val="191919"/>
                </a:solidFill>
              </a:rPr>
              <a:t>emersa</a:t>
            </a:r>
            <a:r>
              <a:rPr lang="en" sz="1800">
                <a:solidFill>
                  <a:srgbClr val="191919"/>
                </a:solidFill>
              </a:rPr>
              <a:t> la non </a:t>
            </a:r>
            <a:r>
              <a:rPr lang="en" sz="1800" err="1">
                <a:solidFill>
                  <a:srgbClr val="191919"/>
                </a:solidFill>
              </a:rPr>
              <a:t>stazionarietà</a:t>
            </a:r>
            <a:r>
              <a:rPr lang="en" sz="1800">
                <a:solidFill>
                  <a:srgbClr val="191919"/>
                </a:solidFill>
              </a:rPr>
              <a:t> per il 70% </a:t>
            </a:r>
            <a:r>
              <a:rPr lang="en" sz="1800" err="1">
                <a:solidFill>
                  <a:srgbClr val="191919"/>
                </a:solidFill>
              </a:rPr>
              <a:t>delle</a:t>
            </a:r>
            <a:r>
              <a:rPr lang="en" sz="1800">
                <a:solidFill>
                  <a:srgbClr val="191919"/>
                </a:solidFill>
              </a:rPr>
              <a:t> province </a:t>
            </a:r>
            <a:r>
              <a:rPr lang="en" sz="1800" err="1">
                <a:solidFill>
                  <a:srgbClr val="191919"/>
                </a:solidFill>
              </a:rPr>
              <a:t>italiane</a:t>
            </a:r>
            <a:endParaRPr lang="en-US" err="1"/>
          </a:p>
          <a:p>
            <a:pPr>
              <a:buNone/>
            </a:pPr>
            <a:endParaRPr lang="en" sz="1800">
              <a:solidFill>
                <a:srgbClr val="08D8DA"/>
              </a:solidFill>
            </a:endParaRPr>
          </a:p>
          <a:p>
            <a:pPr>
              <a:buNone/>
            </a:pPr>
            <a:endParaRPr lang="en" sz="1800">
              <a:solidFill>
                <a:srgbClr val="08D8DA"/>
              </a:solidFill>
            </a:endParaRPr>
          </a:p>
          <a:p>
            <a:pPr algn="ctr">
              <a:buNone/>
            </a:pPr>
            <a:r>
              <a:rPr lang="en" sz="1800">
                <a:solidFill>
                  <a:schemeClr val="tx1"/>
                </a:solidFill>
              </a:rPr>
              <a:t>    Sono state </a:t>
            </a:r>
            <a:r>
              <a:rPr lang="en" sz="1800" err="1">
                <a:solidFill>
                  <a:schemeClr val="tx1"/>
                </a:solidFill>
              </a:rPr>
              <a:t>effettuate</a:t>
            </a:r>
            <a:r>
              <a:rPr lang="en" sz="1800">
                <a:solidFill>
                  <a:schemeClr val="tx1"/>
                </a:solidFill>
              </a:rPr>
              <a:t> per tale </a:t>
            </a:r>
            <a:r>
              <a:rPr lang="en" sz="1800" err="1">
                <a:solidFill>
                  <a:schemeClr val="tx1"/>
                </a:solidFill>
              </a:rPr>
              <a:t>motivo</a:t>
            </a:r>
            <a:r>
              <a:rPr lang="en" sz="1800">
                <a:solidFill>
                  <a:schemeClr val="tx1"/>
                </a:solidFill>
              </a:rPr>
              <a:t> le </a:t>
            </a:r>
            <a:r>
              <a:rPr lang="en" sz="1800" b="1" err="1">
                <a:solidFill>
                  <a:schemeClr val="tx1"/>
                </a:solidFill>
              </a:rPr>
              <a:t>differenze</a:t>
            </a:r>
            <a:r>
              <a:rPr lang="en" sz="1800" b="1">
                <a:solidFill>
                  <a:schemeClr val="tx1"/>
                </a:solidFill>
              </a:rPr>
              <a:t> prime </a:t>
            </a:r>
            <a:r>
              <a:rPr lang="en" sz="1800" err="1">
                <a:solidFill>
                  <a:schemeClr val="tx1"/>
                </a:solidFill>
              </a:rPr>
              <a:t>sia</a:t>
            </a:r>
            <a:r>
              <a:rPr lang="en" sz="1800">
                <a:solidFill>
                  <a:schemeClr val="tx1"/>
                </a:solidFill>
              </a:rPr>
              <a:t> per </a:t>
            </a:r>
            <a:r>
              <a:rPr lang="en" sz="1800" err="1">
                <a:solidFill>
                  <a:schemeClr val="tx1"/>
                </a:solidFill>
              </a:rPr>
              <a:t>gli</a:t>
            </a:r>
            <a:r>
              <a:rPr lang="en" sz="1800">
                <a:solidFill>
                  <a:schemeClr val="tx1"/>
                </a:solidFill>
              </a:rPr>
              <a:t> </a:t>
            </a:r>
            <a:r>
              <a:rPr lang="en" sz="1800" err="1">
                <a:solidFill>
                  <a:schemeClr val="tx1"/>
                </a:solidFill>
              </a:rPr>
              <a:t>effetti</a:t>
            </a:r>
            <a:r>
              <a:rPr lang="en" sz="1800">
                <a:solidFill>
                  <a:schemeClr val="tx1"/>
                </a:solidFill>
              </a:rPr>
              <a:t> </a:t>
            </a:r>
            <a:r>
              <a:rPr lang="en" sz="1800" err="1">
                <a:solidFill>
                  <a:schemeClr val="tx1"/>
                </a:solidFill>
              </a:rPr>
              <a:t>fissi</a:t>
            </a:r>
            <a:r>
              <a:rPr lang="en" sz="1800">
                <a:solidFill>
                  <a:schemeClr val="tx1"/>
                </a:solidFill>
              </a:rPr>
              <a:t> </a:t>
            </a:r>
            <a:r>
              <a:rPr lang="en" sz="1800" err="1">
                <a:solidFill>
                  <a:schemeClr val="tx1"/>
                </a:solidFill>
              </a:rPr>
              <a:t>temporali</a:t>
            </a:r>
            <a:r>
              <a:rPr lang="en" sz="1800">
                <a:solidFill>
                  <a:schemeClr val="tx1"/>
                </a:solidFill>
              </a:rPr>
              <a:t> </a:t>
            </a:r>
            <a:r>
              <a:rPr lang="en" sz="1800" err="1">
                <a:solidFill>
                  <a:schemeClr val="tx1"/>
                </a:solidFill>
              </a:rPr>
              <a:t>che</a:t>
            </a:r>
            <a:r>
              <a:rPr lang="en" sz="1800">
                <a:solidFill>
                  <a:schemeClr val="tx1"/>
                </a:solidFill>
              </a:rPr>
              <a:t> per </a:t>
            </a:r>
            <a:r>
              <a:rPr lang="en" sz="1800" err="1">
                <a:solidFill>
                  <a:schemeClr val="tx1"/>
                </a:solidFill>
              </a:rPr>
              <a:t>quelli</a:t>
            </a:r>
            <a:r>
              <a:rPr lang="en" sz="1800">
                <a:solidFill>
                  <a:schemeClr val="tx1"/>
                </a:solidFill>
              </a:rPr>
              <a:t> </a:t>
            </a:r>
            <a:r>
              <a:rPr lang="en" sz="1800" err="1">
                <a:solidFill>
                  <a:schemeClr val="tx1"/>
                </a:solidFill>
              </a:rPr>
              <a:t>individuali</a:t>
            </a:r>
            <a:endParaRPr lang="en" sz="1800">
              <a:solidFill>
                <a:schemeClr val="tx1"/>
              </a:solidFill>
            </a:endParaRPr>
          </a:p>
          <a:p>
            <a:pPr>
              <a:buNone/>
            </a:pPr>
            <a:endParaRPr lang="en" sz="1800">
              <a:solidFill>
                <a:srgbClr val="08D8DA"/>
              </a:solidFill>
            </a:endParaRPr>
          </a:p>
          <a:p>
            <a:pPr>
              <a:buNone/>
            </a:pPr>
            <a:endParaRPr lang="en" sz="1800">
              <a:solidFill>
                <a:srgbClr val="08D8DA"/>
              </a:solidFill>
            </a:endParaRPr>
          </a:p>
          <a:p>
            <a:pPr marL="0" indent="0">
              <a:buNone/>
            </a:pPr>
            <a:r>
              <a:rPr lang="en" sz="1800">
                <a:solidFill>
                  <a:srgbClr val="08D8DA"/>
                </a:solidFill>
              </a:rPr>
              <a:t>   ● </a:t>
            </a:r>
            <a:r>
              <a:rPr lang="en">
                <a:solidFill>
                  <a:srgbClr val="08D8DA"/>
                </a:solidFill>
              </a:rPr>
              <a:t> </a:t>
            </a:r>
            <a:r>
              <a:rPr lang="en" sz="1800">
                <a:solidFill>
                  <a:srgbClr val="000000"/>
                </a:solidFill>
              </a:rPr>
              <a:t>La </a:t>
            </a:r>
            <a:r>
              <a:rPr lang="en" sz="1800" err="1">
                <a:solidFill>
                  <a:srgbClr val="000000"/>
                </a:solidFill>
              </a:rPr>
              <a:t>previsione</a:t>
            </a:r>
            <a:r>
              <a:rPr lang="en" sz="1800">
                <a:solidFill>
                  <a:srgbClr val="000000"/>
                </a:solidFill>
              </a:rPr>
              <a:t> a </a:t>
            </a:r>
            <a:r>
              <a:rPr lang="en" sz="1800" err="1">
                <a:solidFill>
                  <a:srgbClr val="000000"/>
                </a:solidFill>
              </a:rPr>
              <a:t>livello</a:t>
            </a:r>
            <a:r>
              <a:rPr lang="en" sz="1800">
                <a:solidFill>
                  <a:srgbClr val="000000"/>
                </a:solidFill>
              </a:rPr>
              <a:t> </a:t>
            </a:r>
            <a:r>
              <a:rPr lang="en" sz="1800" err="1">
                <a:solidFill>
                  <a:srgbClr val="000000"/>
                </a:solidFill>
              </a:rPr>
              <a:t>nazionale</a:t>
            </a:r>
            <a:r>
              <a:rPr lang="en" sz="1800">
                <a:solidFill>
                  <a:srgbClr val="000000"/>
                </a:solidFill>
              </a:rPr>
              <a:t> ci </a:t>
            </a:r>
            <a:r>
              <a:rPr lang="en" sz="1800" err="1">
                <a:solidFill>
                  <a:srgbClr val="000000"/>
                </a:solidFill>
              </a:rPr>
              <a:t>consente</a:t>
            </a:r>
            <a:r>
              <a:rPr lang="en" sz="1800">
                <a:solidFill>
                  <a:srgbClr val="000000"/>
                </a:solidFill>
              </a:rPr>
              <a:t> di </a:t>
            </a:r>
            <a:r>
              <a:rPr lang="en" sz="1800" err="1">
                <a:solidFill>
                  <a:srgbClr val="000000"/>
                </a:solidFill>
              </a:rPr>
              <a:t>disporre</a:t>
            </a:r>
            <a:r>
              <a:rPr lang="en" sz="1800">
                <a:solidFill>
                  <a:srgbClr val="000000"/>
                </a:solidFill>
              </a:rPr>
              <a:t> di </a:t>
            </a:r>
            <a:r>
              <a:rPr lang="en" sz="1800" err="1">
                <a:solidFill>
                  <a:srgbClr val="000000"/>
                </a:solidFill>
              </a:rPr>
              <a:t>diversi</a:t>
            </a:r>
            <a:r>
              <a:rPr lang="en" sz="1800">
                <a:solidFill>
                  <a:srgbClr val="000000"/>
                </a:solidFill>
              </a:rPr>
              <a:t> </a:t>
            </a:r>
            <a:r>
              <a:rPr lang="en" sz="1800" b="1" err="1">
                <a:solidFill>
                  <a:srgbClr val="000000"/>
                </a:solidFill>
              </a:rPr>
              <a:t>predittori</a:t>
            </a:r>
            <a:r>
              <a:rPr lang="en" sz="1800">
                <a:solidFill>
                  <a:srgbClr val="000000"/>
                </a:solidFill>
              </a:rPr>
              <a:t>, </a:t>
            </a:r>
            <a:r>
              <a:rPr lang="en" sz="1800" err="1">
                <a:solidFill>
                  <a:srgbClr val="000000"/>
                </a:solidFill>
              </a:rPr>
              <a:t>tra</a:t>
            </a:r>
            <a:r>
              <a:rPr lang="en" sz="1800">
                <a:solidFill>
                  <a:srgbClr val="000000"/>
                </a:solidFill>
              </a:rPr>
              <a:t> cui: </a:t>
            </a:r>
            <a:r>
              <a:rPr lang="en" sz="1800" err="1">
                <a:solidFill>
                  <a:srgbClr val="000000"/>
                </a:solidFill>
              </a:rPr>
              <a:t>produzione</a:t>
            </a:r>
            <a:r>
              <a:rPr lang="en" sz="1800">
                <a:solidFill>
                  <a:srgbClr val="000000"/>
                </a:solidFill>
              </a:rPr>
              <a:t> e </a:t>
            </a:r>
            <a:r>
              <a:rPr lang="en" sz="1800" err="1">
                <a:solidFill>
                  <a:srgbClr val="000000"/>
                </a:solidFill>
              </a:rPr>
              <a:t>vendite</a:t>
            </a:r>
            <a:r>
              <a:rPr lang="en" sz="1800">
                <a:solidFill>
                  <a:srgbClr val="000000"/>
                </a:solidFill>
              </a:rPr>
              <a:t> </a:t>
            </a:r>
            <a:r>
              <a:rPr lang="en" sz="1800" err="1">
                <a:solidFill>
                  <a:srgbClr val="000000"/>
                </a:solidFill>
              </a:rPr>
              <a:t>industriali</a:t>
            </a:r>
            <a:r>
              <a:rPr lang="en" sz="1800">
                <a:solidFill>
                  <a:srgbClr val="000000"/>
                </a:solidFill>
              </a:rPr>
              <a:t>, </a:t>
            </a:r>
            <a:r>
              <a:rPr lang="en" sz="1800" err="1">
                <a:solidFill>
                  <a:srgbClr val="000000"/>
                </a:solidFill>
              </a:rPr>
              <a:t>tassi</a:t>
            </a:r>
            <a:r>
              <a:rPr lang="en" sz="1800">
                <a:solidFill>
                  <a:srgbClr val="000000"/>
                </a:solidFill>
              </a:rPr>
              <a:t> di interesse, </a:t>
            </a:r>
            <a:r>
              <a:rPr lang="en" sz="1800" err="1">
                <a:solidFill>
                  <a:srgbClr val="000000"/>
                </a:solidFill>
              </a:rPr>
              <a:t>prezzi</a:t>
            </a:r>
            <a:r>
              <a:rPr lang="en" sz="1800">
                <a:solidFill>
                  <a:srgbClr val="000000"/>
                </a:solidFill>
              </a:rPr>
              <a:t> </a:t>
            </a:r>
            <a:r>
              <a:rPr lang="en" sz="1800" err="1">
                <a:solidFill>
                  <a:srgbClr val="000000"/>
                </a:solidFill>
              </a:rPr>
              <a:t>delle</a:t>
            </a:r>
            <a:r>
              <a:rPr lang="en" sz="1800">
                <a:solidFill>
                  <a:srgbClr val="000000"/>
                </a:solidFill>
              </a:rPr>
              <a:t> </a:t>
            </a:r>
            <a:r>
              <a:rPr lang="en" sz="1800" err="1">
                <a:solidFill>
                  <a:srgbClr val="000000"/>
                </a:solidFill>
              </a:rPr>
              <a:t>azioni</a:t>
            </a:r>
            <a:r>
              <a:rPr lang="en" sz="1800">
                <a:solidFill>
                  <a:srgbClr val="000000"/>
                </a:solidFill>
              </a:rPr>
              <a:t>, etc.</a:t>
            </a:r>
          </a:p>
          <a:p>
            <a:pPr>
              <a:buNone/>
            </a:pPr>
            <a:endParaRPr lang="en" sz="1800">
              <a:solidFill>
                <a:srgbClr val="08D8DA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8C146BC-1424-4D64-4359-62977C445FA5}"/>
              </a:ext>
            </a:extLst>
          </p:cNvPr>
          <p:cNvSpPr/>
          <p:nvPr/>
        </p:nvSpPr>
        <p:spPr>
          <a:xfrm rot="5400000">
            <a:off x="4333532" y="1677495"/>
            <a:ext cx="419375" cy="31658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9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1"/>
          <p:cNvSpPr txBox="1">
            <a:spLocks noGrp="1"/>
          </p:cNvSpPr>
          <p:nvPr>
            <p:ph type="title"/>
          </p:nvPr>
        </p:nvSpPr>
        <p:spPr>
          <a:xfrm>
            <a:off x="720000" y="111903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bg2"/>
                </a:solidFill>
              </a:rPr>
              <a:t>Studio </a:t>
            </a:r>
            <a:r>
              <a:rPr lang="en" err="1">
                <a:solidFill>
                  <a:schemeClr val="bg2"/>
                </a:solidFill>
              </a:rPr>
              <a:t>delle</a:t>
            </a:r>
            <a:r>
              <a:rPr lang="en">
                <a:solidFill>
                  <a:schemeClr val="bg2"/>
                </a:solidFill>
              </a:rPr>
              <a:t> </a:t>
            </a:r>
            <a:r>
              <a:rPr lang="en" err="1">
                <a:solidFill>
                  <a:schemeClr val="bg2"/>
                </a:solidFill>
              </a:rPr>
              <a:t>variabili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945" name="Google Shape;945;p51"/>
          <p:cNvSpPr/>
          <p:nvPr/>
        </p:nvSpPr>
        <p:spPr>
          <a:xfrm>
            <a:off x="3321296" y="1480325"/>
            <a:ext cx="822900" cy="82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lbert Sans"/>
                <a:ea typeface="Albert Sans"/>
                <a:cs typeface="Albert Sans"/>
              </a:rPr>
              <a:t>2</a:t>
            </a:r>
          </a:p>
        </p:txBody>
      </p:sp>
      <p:sp>
        <p:nvSpPr>
          <p:cNvPr id="946" name="Google Shape;946;p51"/>
          <p:cNvSpPr/>
          <p:nvPr/>
        </p:nvSpPr>
        <p:spPr>
          <a:xfrm>
            <a:off x="209422" y="2712189"/>
            <a:ext cx="822900" cy="82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lbert Sans"/>
                <a:ea typeface="Albert Sans"/>
                <a:cs typeface="Albert Sans"/>
              </a:rPr>
              <a:t>1</a:t>
            </a:r>
          </a:p>
        </p:txBody>
      </p:sp>
      <p:sp>
        <p:nvSpPr>
          <p:cNvPr id="948" name="Google Shape;948;p51"/>
          <p:cNvSpPr/>
          <p:nvPr/>
        </p:nvSpPr>
        <p:spPr>
          <a:xfrm flipH="1">
            <a:off x="4998891" y="1480325"/>
            <a:ext cx="822900" cy="82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lbert Sans"/>
                <a:ea typeface="Albert Sans"/>
                <a:cs typeface="Albert Sans"/>
              </a:rPr>
              <a:t>3</a:t>
            </a:r>
          </a:p>
        </p:txBody>
      </p:sp>
      <p:sp>
        <p:nvSpPr>
          <p:cNvPr id="950" name="Google Shape;950;p51"/>
          <p:cNvSpPr/>
          <p:nvPr/>
        </p:nvSpPr>
        <p:spPr>
          <a:xfrm flipH="1">
            <a:off x="8013009" y="3931787"/>
            <a:ext cx="822900" cy="82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Albert Sans"/>
                <a:ea typeface="Albert Sans"/>
                <a:cs typeface="Albert Sans"/>
              </a:rPr>
              <a:t>4</a:t>
            </a:r>
          </a:p>
        </p:txBody>
      </p:sp>
      <p:sp>
        <p:nvSpPr>
          <p:cNvPr id="952" name="Google Shape;952;p51"/>
          <p:cNvSpPr txBox="1"/>
          <p:nvPr/>
        </p:nvSpPr>
        <p:spPr>
          <a:xfrm>
            <a:off x="869139" y="2947976"/>
            <a:ext cx="1951398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err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Demografia</a:t>
            </a:r>
            <a:endParaRPr sz="2400" b="1" err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958" name="Google Shape;958;p51"/>
          <p:cNvSpPr txBox="1"/>
          <p:nvPr/>
        </p:nvSpPr>
        <p:spPr>
          <a:xfrm>
            <a:off x="1342173" y="1674957"/>
            <a:ext cx="2230981" cy="278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err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Occupazione</a:t>
            </a:r>
            <a:endParaRPr sz="2400" b="1" err="1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960" name="Google Shape;960;p51"/>
          <p:cNvGrpSpPr/>
          <p:nvPr/>
        </p:nvGrpSpPr>
        <p:grpSpPr>
          <a:xfrm>
            <a:off x="6008288" y="1447274"/>
            <a:ext cx="2191666" cy="819641"/>
            <a:chOff x="6008288" y="1523474"/>
            <a:chExt cx="2191666" cy="819641"/>
          </a:xfrm>
        </p:grpSpPr>
        <p:sp>
          <p:nvSpPr>
            <p:cNvPr id="961" name="Google Shape;961;p51"/>
            <p:cNvSpPr txBox="1"/>
            <p:nvPr/>
          </p:nvSpPr>
          <p:spPr>
            <a:xfrm flipH="1">
              <a:off x="6010088" y="1523474"/>
              <a:ext cx="2189866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2"/>
                  </a:solidFill>
                  <a:latin typeface="Albert Sans"/>
                  <a:sym typeface="Albert Sans"/>
                </a:rPr>
                <a:t>Commercio</a:t>
              </a:r>
              <a:endParaRPr lang="en-US"/>
            </a:p>
          </p:txBody>
        </p:sp>
        <p:sp>
          <p:nvSpPr>
            <p:cNvPr id="962" name="Google Shape;962;p51"/>
            <p:cNvSpPr txBox="1"/>
            <p:nvPr/>
          </p:nvSpPr>
          <p:spPr>
            <a:xfrm flipH="1">
              <a:off x="6008288" y="1868515"/>
              <a:ext cx="1994313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Include variabili come </a:t>
              </a:r>
              <a:r>
                <a:rPr lang="en" b="1" i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Exp</a:t>
              </a:r>
              <a:r>
                <a:rPr lang="en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ed </a:t>
              </a:r>
              <a:r>
                <a:rPr lang="en" b="1" i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Imp</a:t>
              </a:r>
              <a:endParaRPr lang="en" b="1" i="1">
                <a:solidFill>
                  <a:schemeClr val="dk1"/>
                </a:solidFill>
                <a:latin typeface="Albert Sans"/>
                <a:ea typeface="Albert Sans"/>
                <a:cs typeface="Albert Sans"/>
              </a:endParaRPr>
            </a:p>
          </p:txBody>
        </p:sp>
      </p:grpSp>
      <p:grpSp>
        <p:nvGrpSpPr>
          <p:cNvPr id="966" name="Google Shape;966;p51"/>
          <p:cNvGrpSpPr/>
          <p:nvPr/>
        </p:nvGrpSpPr>
        <p:grpSpPr>
          <a:xfrm>
            <a:off x="4693244" y="3915730"/>
            <a:ext cx="3440891" cy="852491"/>
            <a:chOff x="4423767" y="2612381"/>
            <a:chExt cx="2606568" cy="852491"/>
          </a:xfrm>
        </p:grpSpPr>
        <p:sp>
          <p:nvSpPr>
            <p:cNvPr id="967" name="Google Shape;967;p51"/>
            <p:cNvSpPr txBox="1"/>
            <p:nvPr/>
          </p:nvSpPr>
          <p:spPr>
            <a:xfrm flipH="1">
              <a:off x="5209588" y="2612381"/>
              <a:ext cx="17358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2"/>
                  </a:solidFill>
                  <a:latin typeface="Albert Sans"/>
                  <a:sym typeface="Albert Sans"/>
                </a:rPr>
                <a:t>Turismo</a:t>
              </a:r>
              <a:endParaRPr lang="en-US"/>
            </a:p>
          </p:txBody>
        </p:sp>
        <p:sp>
          <p:nvSpPr>
            <p:cNvPr id="968" name="Google Shape;968;p51"/>
            <p:cNvSpPr txBox="1"/>
            <p:nvPr/>
          </p:nvSpPr>
          <p:spPr>
            <a:xfrm flipH="1">
              <a:off x="4423767" y="2834035"/>
              <a:ext cx="2606568" cy="630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 err="1">
                  <a:solidFill>
                    <a:schemeClr val="dk1"/>
                  </a:solidFill>
                  <a:latin typeface="Albert Sans"/>
                </a:rPr>
                <a:t>Considerando</a:t>
              </a:r>
              <a:r>
                <a:rPr lang="en">
                  <a:solidFill>
                    <a:schemeClr val="dk1"/>
                  </a:solidFill>
                  <a:latin typeface="Albert Sans"/>
                </a:rPr>
                <a:t> la </a:t>
              </a:r>
              <a:r>
                <a:rPr lang="en" err="1">
                  <a:solidFill>
                    <a:schemeClr val="dk1"/>
                  </a:solidFill>
                  <a:latin typeface="Albert Sans"/>
                </a:rPr>
                <a:t>variabile</a:t>
              </a:r>
              <a:r>
                <a:rPr lang="en">
                  <a:solidFill>
                    <a:schemeClr val="dk1"/>
                  </a:solidFill>
                  <a:latin typeface="Albert Sans"/>
                </a:rPr>
                <a:t> </a:t>
              </a:r>
              <a:r>
                <a:rPr lang="en" b="1" i="1">
                  <a:solidFill>
                    <a:schemeClr val="dk1"/>
                  </a:solidFill>
                  <a:latin typeface="Albert Sans"/>
                </a:rPr>
                <a:t>Over</a:t>
              </a:r>
              <a:r>
                <a:rPr lang="en">
                  <a:solidFill>
                    <a:schemeClr val="dk1"/>
                  </a:solidFill>
                  <a:latin typeface="Albert Sans"/>
                </a:rPr>
                <a:t>, </a:t>
              </a:r>
              <a:r>
                <a:rPr lang="en" err="1">
                  <a:solidFill>
                    <a:schemeClr val="dk1"/>
                  </a:solidFill>
                  <a:latin typeface="Albert Sans"/>
                </a:rPr>
                <a:t>ovvero</a:t>
              </a:r>
              <a:r>
                <a:rPr lang="en">
                  <a:solidFill>
                    <a:schemeClr val="dk1"/>
                  </a:solidFill>
                  <a:latin typeface="Albert Sans"/>
                </a:rPr>
                <a:t> il </a:t>
              </a:r>
              <a:r>
                <a:rPr lang="en" err="1">
                  <a:solidFill>
                    <a:schemeClr val="dk1"/>
                  </a:solidFill>
                  <a:latin typeface="Albert Sans"/>
                </a:rPr>
                <a:t>numero</a:t>
              </a:r>
              <a:r>
                <a:rPr lang="en">
                  <a:solidFill>
                    <a:schemeClr val="dk1"/>
                  </a:solidFill>
                  <a:latin typeface="Albert Sans"/>
                </a:rPr>
                <a:t> </a:t>
              </a:r>
              <a:r>
                <a:rPr lang="en" err="1">
                  <a:solidFill>
                    <a:schemeClr val="dk1"/>
                  </a:solidFill>
                  <a:latin typeface="Albert Sans"/>
                </a:rPr>
                <a:t>totale</a:t>
              </a:r>
              <a:r>
                <a:rPr lang="en">
                  <a:solidFill>
                    <a:schemeClr val="dk1"/>
                  </a:solidFill>
                  <a:latin typeface="Albert Sans"/>
                </a:rPr>
                <a:t> di </a:t>
              </a:r>
              <a:r>
                <a:rPr lang="en" err="1">
                  <a:solidFill>
                    <a:schemeClr val="dk1"/>
                  </a:solidFill>
                  <a:latin typeface="Albert Sans"/>
                </a:rPr>
                <a:t>pernottamenti</a:t>
              </a:r>
              <a:r>
                <a:rPr lang="en">
                  <a:solidFill>
                    <a:schemeClr val="dk1"/>
                  </a:solidFill>
                  <a:latin typeface="Albert Sans"/>
                </a:rPr>
                <a:t> </a:t>
              </a:r>
              <a:endParaRPr lang="en" i="1">
                <a:solidFill>
                  <a:schemeClr val="dk1"/>
                </a:solidFill>
                <a:latin typeface="Albert Sans"/>
              </a:endParaRPr>
            </a:p>
          </p:txBody>
        </p:sp>
      </p:grpSp>
      <p:cxnSp>
        <p:nvCxnSpPr>
          <p:cNvPr id="969" name="Google Shape;969;p51"/>
          <p:cNvCxnSpPr>
            <a:cxnSpLocks/>
          </p:cNvCxnSpPr>
          <p:nvPr/>
        </p:nvCxnSpPr>
        <p:spPr>
          <a:xfrm rot="5400000">
            <a:off x="1658575" y="1164590"/>
            <a:ext cx="649986" cy="25299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71" name="Google Shape;971;p51"/>
          <p:cNvCxnSpPr>
            <a:cxnSpLocks/>
            <a:endCxn id="948" idx="6"/>
          </p:cNvCxnSpPr>
          <p:nvPr/>
        </p:nvCxnSpPr>
        <p:spPr>
          <a:xfrm flipV="1">
            <a:off x="4061966" y="1887802"/>
            <a:ext cx="936930" cy="21611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72" name="Google Shape;972;p51"/>
          <p:cNvCxnSpPr>
            <a:stCxn id="948" idx="3"/>
            <a:endCxn id="950" idx="7"/>
          </p:cNvCxnSpPr>
          <p:nvPr/>
        </p:nvCxnSpPr>
        <p:spPr>
          <a:xfrm rot="16200000" flipH="1">
            <a:off x="5982608" y="1901386"/>
            <a:ext cx="1869584" cy="24322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094768-9C17-1799-67F8-CCC628FBBA4C}"/>
              </a:ext>
            </a:extLst>
          </p:cNvPr>
          <p:cNvSpPr txBox="1"/>
          <p:nvPr/>
        </p:nvSpPr>
        <p:spPr>
          <a:xfrm>
            <a:off x="801745" y="3453668"/>
            <a:ext cx="331387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lbert Sans"/>
              </a:rPr>
              <a:t>Tali </a:t>
            </a:r>
            <a:r>
              <a:rPr lang="en-US" err="1">
                <a:latin typeface="Albert Sans"/>
              </a:rPr>
              <a:t>variabili</a:t>
            </a:r>
            <a:r>
              <a:rPr lang="en-US">
                <a:latin typeface="Albert Sans"/>
              </a:rPr>
              <a:t> </a:t>
            </a:r>
            <a:r>
              <a:rPr lang="en-US" err="1">
                <a:latin typeface="Albert Sans"/>
              </a:rPr>
              <a:t>sono</a:t>
            </a:r>
            <a:r>
              <a:rPr lang="en-US">
                <a:latin typeface="Albert Sans"/>
              </a:rPr>
              <a:t> </a:t>
            </a:r>
            <a:r>
              <a:rPr lang="en-US" err="1">
                <a:latin typeface="Albert Sans"/>
              </a:rPr>
              <a:t>collegate</a:t>
            </a:r>
            <a:r>
              <a:rPr lang="en-US">
                <a:latin typeface="Albert Sans"/>
              </a:rPr>
              <a:t>, in </a:t>
            </a:r>
            <a:r>
              <a:rPr lang="en-US" err="1">
                <a:latin typeface="Albert Sans"/>
              </a:rPr>
              <a:t>quanto</a:t>
            </a:r>
            <a:r>
              <a:rPr lang="en-US">
                <a:latin typeface="Albert Sans"/>
              </a:rPr>
              <a:t> il </a:t>
            </a:r>
            <a:r>
              <a:rPr lang="en-US" err="1">
                <a:latin typeface="Albert Sans"/>
              </a:rPr>
              <a:t>numero</a:t>
            </a:r>
            <a:r>
              <a:rPr lang="en-US">
                <a:latin typeface="Albert Sans"/>
              </a:rPr>
              <a:t> di </a:t>
            </a:r>
            <a:r>
              <a:rPr lang="en-US" err="1">
                <a:latin typeface="Albert Sans"/>
              </a:rPr>
              <a:t>imprese</a:t>
            </a:r>
            <a:r>
              <a:rPr lang="en-US">
                <a:latin typeface="Albert Sans"/>
              </a:rPr>
              <a:t> </a:t>
            </a:r>
            <a:r>
              <a:rPr lang="en-US" err="1">
                <a:latin typeface="Albert Sans"/>
              </a:rPr>
              <a:t>attive</a:t>
            </a:r>
            <a:r>
              <a:rPr lang="en-US">
                <a:latin typeface="Albert Sans"/>
              </a:rPr>
              <a:t> </a:t>
            </a:r>
            <a:r>
              <a:rPr lang="en-US" err="1">
                <a:latin typeface="Albert Sans"/>
              </a:rPr>
              <a:t>viene</a:t>
            </a:r>
            <a:r>
              <a:rPr lang="en-US">
                <a:latin typeface="Albert Sans"/>
              </a:rPr>
              <a:t> </a:t>
            </a:r>
            <a:r>
              <a:rPr lang="en-US" err="1">
                <a:latin typeface="Albert Sans"/>
              </a:rPr>
              <a:t>diviso</a:t>
            </a:r>
            <a:r>
              <a:rPr lang="en-US">
                <a:latin typeface="Albert Sans"/>
              </a:rPr>
              <a:t> per il </a:t>
            </a:r>
            <a:r>
              <a:rPr lang="en-US" err="1">
                <a:latin typeface="Albert Sans"/>
              </a:rPr>
              <a:t>numero</a:t>
            </a:r>
            <a:r>
              <a:rPr lang="en-US">
                <a:latin typeface="Albert Sans"/>
              </a:rPr>
              <a:t> di </a:t>
            </a:r>
            <a:r>
              <a:rPr lang="en-US" err="1">
                <a:latin typeface="Albert Sans"/>
              </a:rPr>
              <a:t>dipendenti</a:t>
            </a:r>
            <a:r>
              <a:rPr lang="en-US">
                <a:latin typeface="Albert Sans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B6BFB-D3FF-9DCF-9FB9-857BB4C41B8E}"/>
              </a:ext>
            </a:extLst>
          </p:cNvPr>
          <p:cNvSpPr txBox="1"/>
          <p:nvPr/>
        </p:nvSpPr>
        <p:spPr>
          <a:xfrm>
            <a:off x="719513" y="649618"/>
            <a:ext cx="6586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Albert Sans"/>
              </a:rPr>
              <a:t>A </a:t>
            </a:r>
            <a:r>
              <a:rPr lang="en-US" sz="1800" err="1">
                <a:latin typeface="Albert Sans"/>
              </a:rPr>
              <a:t>livello</a:t>
            </a:r>
            <a:r>
              <a:rPr lang="en-US" sz="1800">
                <a:latin typeface="Albert Sans"/>
              </a:rPr>
              <a:t> provinciale, </a:t>
            </a:r>
            <a:r>
              <a:rPr lang="en-US" sz="1800" err="1">
                <a:latin typeface="Albert Sans"/>
              </a:rPr>
              <a:t>sono</a:t>
            </a:r>
            <a:r>
              <a:rPr lang="en-US" sz="1800">
                <a:latin typeface="Albert Sans"/>
              </a:rPr>
              <a:t> </a:t>
            </a:r>
            <a:r>
              <a:rPr lang="en-US" sz="1800" err="1">
                <a:latin typeface="Albert Sans"/>
              </a:rPr>
              <a:t>stati</a:t>
            </a:r>
            <a:r>
              <a:rPr lang="en-US" sz="1800">
                <a:latin typeface="Albert Sans"/>
              </a:rPr>
              <a:t> </a:t>
            </a:r>
            <a:r>
              <a:rPr lang="en-US" sz="1800" err="1">
                <a:latin typeface="Albert Sans"/>
              </a:rPr>
              <a:t>utilizzati</a:t>
            </a:r>
            <a:r>
              <a:rPr lang="en-US" sz="1800">
                <a:latin typeface="Albert Sans"/>
              </a:rPr>
              <a:t> </a:t>
            </a:r>
            <a:r>
              <a:rPr lang="en-US" sz="1800" err="1">
                <a:latin typeface="Albert Sans"/>
              </a:rPr>
              <a:t>i</a:t>
            </a:r>
            <a:r>
              <a:rPr lang="en-US" sz="1800">
                <a:latin typeface="Albert Sans"/>
              </a:rPr>
              <a:t> "</a:t>
            </a:r>
            <a:r>
              <a:rPr lang="en-US" sz="1800" u="sng" err="1">
                <a:latin typeface="Albert Sans"/>
              </a:rPr>
              <a:t>migliori</a:t>
            </a:r>
            <a:r>
              <a:rPr lang="en-US" sz="1800">
                <a:latin typeface="Albert Sans"/>
              </a:rPr>
              <a:t>" </a:t>
            </a:r>
            <a:r>
              <a:rPr lang="en-US" sz="1800" err="1">
                <a:latin typeface="Albert Sans"/>
              </a:rPr>
              <a:t>predittori</a:t>
            </a:r>
            <a:endParaRPr lang="en-US" sz="1800">
              <a:latin typeface="Albert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87E590A-2CE2-1D4E-C627-640B913ED2C5}"/>
                  </a:ext>
                </a:extLst>
              </p:cNvPr>
              <p:cNvSpPr txBox="1"/>
              <p:nvPr/>
            </p:nvSpPr>
            <p:spPr>
              <a:xfrm>
                <a:off x="1968360" y="4457558"/>
                <a:ext cx="2023110" cy="554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</a:rPr>
                                <m:t>𝒇𝒊𝒓𝒎𝒔</m:t>
                              </m:r>
                            </m:e>
                            <m:sub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</a:rPr>
                                <m:t>𝒊𝒕</m:t>
                              </m:r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</a:rPr>
                                <m:t>𝒘𝒐𝒓𝒌𝒆𝒓</m:t>
                              </m:r>
                            </m:e>
                            <m:sub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</a:rPr>
                                <m:t>𝒊𝒕</m:t>
                              </m:r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87E590A-2CE2-1D4E-C627-640B913ED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360" y="4457558"/>
                <a:ext cx="2023110" cy="554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3898C88-FD6A-9129-58FB-19836494CFA6}"/>
              </a:ext>
            </a:extLst>
          </p:cNvPr>
          <p:cNvCxnSpPr/>
          <p:nvPr/>
        </p:nvCxnSpPr>
        <p:spPr>
          <a:xfrm>
            <a:off x="1844838" y="4202830"/>
            <a:ext cx="612825" cy="53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Rettangolo&#10;&#10;Descrizione generata automaticamente">
            <a:extLst>
              <a:ext uri="{FF2B5EF4-FFF2-40B4-BE49-F238E27FC236}">
                <a16:creationId xmlns:a16="http://schemas.microsoft.com/office/drawing/2014/main" id="{A2D6CE7B-1E08-EE4D-DC76-351C5020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4" y="110094"/>
            <a:ext cx="9148311" cy="490174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56A404-D4A4-4CDA-2D14-67CB745A2E2F}"/>
              </a:ext>
            </a:extLst>
          </p:cNvPr>
          <p:cNvSpPr txBox="1"/>
          <p:nvPr/>
        </p:nvSpPr>
        <p:spPr>
          <a:xfrm>
            <a:off x="3202557" y="208112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>
                <a:solidFill>
                  <a:schemeClr val="bg1"/>
                </a:solidFill>
                <a:latin typeface="Albert Sans"/>
              </a:rPr>
              <a:t>INTRODUCTION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BAC9BF-DBDD-C4D5-418E-3FEFDAC13DD2}"/>
              </a:ext>
            </a:extLst>
          </p:cNvPr>
          <p:cNvSpPr txBox="1"/>
          <p:nvPr/>
        </p:nvSpPr>
        <p:spPr>
          <a:xfrm>
            <a:off x="1649802" y="887442"/>
            <a:ext cx="583792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Albert Sans"/>
              </a:rPr>
              <a:t>SPATIAL FORECASTING LITERATURE AT REGIONAL LEVEL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0F1A37B-1E3B-70AC-BB0D-1B3434D3CB96}"/>
              </a:ext>
            </a:extLst>
          </p:cNvPr>
          <p:cNvSpPr txBox="1"/>
          <p:nvPr/>
        </p:nvSpPr>
        <p:spPr>
          <a:xfrm>
            <a:off x="3202557" y="189026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latin typeface="Albert Sans"/>
              </a:rPr>
              <a:t>DATA</a:t>
            </a:r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BD13FB9-6C4E-A267-DC14-2BEF6CAB53BB}"/>
              </a:ext>
            </a:extLst>
          </p:cNvPr>
          <p:cNvSpPr txBox="1"/>
          <p:nvPr/>
        </p:nvSpPr>
        <p:spPr>
          <a:xfrm>
            <a:off x="1897811" y="2569593"/>
            <a:ext cx="535269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>
                <a:solidFill>
                  <a:schemeClr val="bg1"/>
                </a:solidFill>
                <a:latin typeface="Albert Sans"/>
              </a:rPr>
              <a:t>MODEL AND FORECASTING PROCEDURE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2FE1063-C460-F81E-1818-EBDAC62F2A65}"/>
              </a:ext>
            </a:extLst>
          </p:cNvPr>
          <p:cNvSpPr txBox="1"/>
          <p:nvPr/>
        </p:nvSpPr>
        <p:spPr>
          <a:xfrm>
            <a:off x="1277788" y="3410669"/>
            <a:ext cx="65927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Albert Sans"/>
              </a:rPr>
              <a:t>EMPIRICAL APPLICATION ON REGIONAL GDPS AND RESULTS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D8CE11-E037-AA18-9086-2D59D7833BE6}"/>
              </a:ext>
            </a:extLst>
          </p:cNvPr>
          <p:cNvSpPr txBox="1"/>
          <p:nvPr/>
        </p:nvSpPr>
        <p:spPr>
          <a:xfrm>
            <a:off x="3202557" y="4381141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>
                <a:solidFill>
                  <a:schemeClr val="bg1"/>
                </a:solidFill>
                <a:latin typeface="Albert San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88735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Risultati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720000" y="1416302"/>
            <a:ext cx="7710900" cy="2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r>
              <a:rPr lang="it-IT" sz="1600" dirty="0"/>
              <a:t>E’ stato stimato il modello di riferimento rispetto ai suoi concorrenti nel periodo 2010-2016</a:t>
            </a:r>
          </a:p>
          <a:p>
            <a:pPr marL="182880" lvl="0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</a:pPr>
            <a:endParaRPr dirty="0"/>
          </a:p>
        </p:txBody>
      </p:sp>
      <p:sp>
        <p:nvSpPr>
          <p:cNvPr id="2" name="Freccia giù 1">
            <a:extLst>
              <a:ext uri="{FF2B5EF4-FFF2-40B4-BE49-F238E27FC236}">
                <a16:creationId xmlns:a16="http://schemas.microsoft.com/office/drawing/2014/main" id="{8D0FA832-2E6F-A07C-17E9-F5CF29B44234}"/>
              </a:ext>
            </a:extLst>
          </p:cNvPr>
          <p:cNvSpPr/>
          <p:nvPr/>
        </p:nvSpPr>
        <p:spPr>
          <a:xfrm>
            <a:off x="3856009" y="1803999"/>
            <a:ext cx="336430" cy="621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13E8167-955F-9A51-303E-DF4A4918058E}"/>
                  </a:ext>
                </a:extLst>
              </p:cNvPr>
              <p:cNvSpPr txBox="1"/>
              <p:nvPr/>
            </p:nvSpPr>
            <p:spPr>
              <a:xfrm>
                <a:off x="2212676" y="2532037"/>
                <a:ext cx="47186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Il coefficiente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it-IT" dirty="0"/>
                  <a:t> è risultato statisticamente significativo allo 0,1% per SDPD e SPD sia nel modello a campione completo che nella finestra di espansione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13E8167-955F-9A51-303E-DF4A49180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676" y="2532037"/>
                <a:ext cx="4718648" cy="738664"/>
              </a:xfrm>
              <a:prstGeom prst="rect">
                <a:avLst/>
              </a:prstGeom>
              <a:blipFill>
                <a:blip r:embed="rId3"/>
                <a:stretch>
                  <a:fillRect l="-269" t="-1695" r="-806" b="-6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0F072CD-5492-73CD-F908-6E3BB2B0E871}"/>
                  </a:ext>
                </a:extLst>
              </p:cNvPr>
              <p:cNvSpPr txBox="1"/>
              <p:nvPr/>
            </p:nvSpPr>
            <p:spPr>
              <a:xfrm>
                <a:off x="2212676" y="3694910"/>
                <a:ext cx="427007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Il coefficiente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it-IT" dirty="0"/>
                  <a:t> è risultato statisticamente significativo al 5%, sono nell’intero campione e nell’anno 2015 della finestra di espansione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0F072CD-5492-73CD-F908-6E3BB2B0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676" y="3694910"/>
                <a:ext cx="4270075" cy="738664"/>
              </a:xfrm>
              <a:prstGeom prst="rect">
                <a:avLst/>
              </a:prstGeom>
              <a:blipFill>
                <a:blip r:embed="rId4"/>
                <a:stretch>
                  <a:fillRect l="-297" t="-1695" b="-8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>
            <a:spLocks noGrp="1"/>
          </p:cNvSpPr>
          <p:nvPr>
            <p:ph type="title"/>
          </p:nvPr>
        </p:nvSpPr>
        <p:spPr>
          <a:xfrm>
            <a:off x="170741" y="292838"/>
            <a:ext cx="9152004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 dirty="0" err="1">
                <a:solidFill>
                  <a:schemeClr val="bg2"/>
                </a:solidFill>
              </a:rPr>
              <a:t>Residui</a:t>
            </a:r>
            <a:r>
              <a:rPr lang="en" sz="2200" dirty="0">
                <a:solidFill>
                  <a:schemeClr val="bg2"/>
                </a:solidFill>
              </a:rPr>
              <a:t> </a:t>
            </a:r>
            <a:r>
              <a:rPr lang="en" sz="2200" dirty="0" err="1">
                <a:solidFill>
                  <a:schemeClr val="bg2"/>
                </a:solidFill>
              </a:rPr>
              <a:t>standardizzati</a:t>
            </a:r>
            <a:endParaRPr lang="it-IT" dirty="0">
              <a:solidFill>
                <a:schemeClr val="bg2"/>
              </a:solidFill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77F023E-9D28-6BA7-D01A-784CB4C9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65" y="864338"/>
            <a:ext cx="5282869" cy="3335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Google Shape;379;p34">
                <a:extLst>
                  <a:ext uri="{FF2B5EF4-FFF2-40B4-BE49-F238E27FC236}">
                    <a16:creationId xmlns:a16="http://schemas.microsoft.com/office/drawing/2014/main" id="{B2D6ED72-04A9-EC9B-2CC0-27698DE8387D}"/>
                  </a:ext>
                </a:extLst>
              </p:cNvPr>
              <p:cNvSpPr txBox="1"/>
              <p:nvPr/>
            </p:nvSpPr>
            <p:spPr>
              <a:xfrm flipH="1">
                <a:off x="2301405" y="4393161"/>
                <a:ext cx="4541190" cy="4575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0000" rIns="91425" bIns="91425" anchor="ctr" anchorCtr="0">
                <a:noAutofit/>
              </a:bodyPr>
              <a:lstStyle/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i="1" dirty="0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Consideriamo la presenza di </a:t>
                </a:r>
                <a:r>
                  <a:rPr lang="it-IT" b="1" i="1" dirty="0" err="1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outliers</a:t>
                </a:r>
                <a:r>
                  <a:rPr lang="it-IT" i="1" dirty="0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 con un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rgbClr val="19191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lbert Sans"/>
                        <a:sym typeface="Albert Sans"/>
                      </a:rPr>
                      <m:t>𝛼</m:t>
                    </m:r>
                  </m:oMath>
                </a14:m>
                <a:r>
                  <a:rPr lang="it-IT" i="1" dirty="0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 = 0,01</a:t>
                </a:r>
                <a:endParaRPr i="1" dirty="0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mc:Choice>
        <mc:Fallback>
          <p:sp>
            <p:nvSpPr>
              <p:cNvPr id="7" name="Google Shape;379;p34">
                <a:extLst>
                  <a:ext uri="{FF2B5EF4-FFF2-40B4-BE49-F238E27FC236}">
                    <a16:creationId xmlns:a16="http://schemas.microsoft.com/office/drawing/2014/main" id="{B2D6ED72-04A9-EC9B-2CC0-27698DE83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301405" y="4393161"/>
                <a:ext cx="4541190" cy="457501"/>
              </a:xfrm>
              <a:prstGeom prst="rect">
                <a:avLst/>
              </a:prstGeom>
              <a:blipFill>
                <a:blip r:embed="rId4"/>
                <a:stretch>
                  <a:fillRect l="-5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896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6"/>
          <p:cNvSpPr/>
          <p:nvPr/>
        </p:nvSpPr>
        <p:spPr>
          <a:xfrm>
            <a:off x="3861666" y="65994"/>
            <a:ext cx="1079690" cy="101711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7" name="Google Shape;1087;p56"/>
          <p:cNvGrpSpPr/>
          <p:nvPr/>
        </p:nvGrpSpPr>
        <p:grpSpPr>
          <a:xfrm>
            <a:off x="718111" y="2556701"/>
            <a:ext cx="3683414" cy="2039724"/>
            <a:chOff x="718111" y="2480501"/>
            <a:chExt cx="3683414" cy="2039724"/>
          </a:xfrm>
        </p:grpSpPr>
        <p:sp>
          <p:nvSpPr>
            <p:cNvPr id="1088" name="Google Shape;1088;p56"/>
            <p:cNvSpPr txBox="1"/>
            <p:nvPr/>
          </p:nvSpPr>
          <p:spPr>
            <a:xfrm>
              <a:off x="718111" y="2480501"/>
              <a:ext cx="36834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err="1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Piccole</a:t>
              </a:r>
              <a:r>
                <a:rPr lang="en" sz="2400" b="1" dirty="0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sz="2400" b="1" dirty="0" err="1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imprese</a:t>
              </a:r>
              <a:endParaRPr sz="2400" b="1" dirty="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089" name="Google Shape;1089;p56"/>
            <p:cNvSpPr txBox="1"/>
            <p:nvPr/>
          </p:nvSpPr>
          <p:spPr>
            <a:xfrm>
              <a:off x="718125" y="2860625"/>
              <a:ext cx="3683400" cy="165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lbert Sans"/>
                <a:buChar char="●"/>
              </a:pPr>
              <a:endParaRPr lang="e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lbert Sans"/>
                <a:buChar char="●"/>
              </a:pPr>
              <a:r>
                <a:rPr lang="en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Emerge </a:t>
              </a:r>
              <a:r>
                <a:rPr lang="en" dirty="0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una</a:t>
              </a:r>
              <a:r>
                <a:rPr lang="en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dirty="0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correlazione</a:t>
              </a:r>
              <a:r>
                <a:rPr lang="en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dirty="0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negativ</a:t>
              </a:r>
              <a:r>
                <a:rPr lang="it-IT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</a:t>
              </a:r>
              <a:r>
                <a:rPr lang="en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dirty="0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tra</a:t>
              </a:r>
              <a:r>
                <a:rPr lang="en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dirty="0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numero</a:t>
              </a:r>
              <a:r>
                <a:rPr lang="en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di </a:t>
              </a:r>
              <a:r>
                <a:rPr lang="en" dirty="0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imprese</a:t>
              </a:r>
              <a:r>
                <a:rPr lang="en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e </a:t>
              </a:r>
              <a:r>
                <a:rPr lang="en" dirty="0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crescita</a:t>
              </a:r>
              <a:r>
                <a:rPr lang="en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dirty="0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economica</a:t>
              </a:r>
              <a:endParaRPr lang="en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1090" name="Google Shape;1090;p56"/>
          <p:cNvGrpSpPr/>
          <p:nvPr/>
        </p:nvGrpSpPr>
        <p:grpSpPr>
          <a:xfrm>
            <a:off x="4742486" y="2556701"/>
            <a:ext cx="3683411" cy="2039724"/>
            <a:chOff x="4742486" y="2480501"/>
            <a:chExt cx="3683411" cy="2039724"/>
          </a:xfrm>
        </p:grpSpPr>
        <p:sp>
          <p:nvSpPr>
            <p:cNvPr id="1091" name="Google Shape;1091;p56"/>
            <p:cNvSpPr txBox="1"/>
            <p:nvPr/>
          </p:nvSpPr>
          <p:spPr>
            <a:xfrm>
              <a:off x="4742486" y="2480501"/>
              <a:ext cx="3683400" cy="3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 err="1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Medie</a:t>
              </a:r>
              <a:r>
                <a:rPr lang="en" sz="2400" b="1" dirty="0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e </a:t>
              </a:r>
              <a:r>
                <a:rPr lang="en" sz="2400" b="1" dirty="0" err="1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grandi</a:t>
              </a:r>
              <a:r>
                <a:rPr lang="en" sz="2400" b="1" dirty="0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</a:t>
              </a:r>
              <a:r>
                <a:rPr lang="en" sz="2400" b="1" dirty="0" err="1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imprese</a:t>
              </a:r>
              <a:endParaRPr sz="2400" b="1" dirty="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1092" name="Google Shape;1092;p56"/>
            <p:cNvSpPr txBox="1"/>
            <p:nvPr/>
          </p:nvSpPr>
          <p:spPr>
            <a:xfrm>
              <a:off x="4742497" y="2860625"/>
              <a:ext cx="3683400" cy="165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lbert Sans"/>
                <a:buChar char="●"/>
              </a:pPr>
              <a:r>
                <a:rPr lang="it-IT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Nelle media imprese, Il coefficiente risulta non significativo quando si aggiunge la variabile </a:t>
              </a:r>
              <a:r>
                <a:rPr lang="it-IT" i="1" dirty="0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Exp</a:t>
              </a:r>
              <a:endParaRPr lang="it-IT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lbert Sans"/>
                <a:buChar char="●"/>
              </a:pPr>
              <a:r>
                <a:rPr lang="it-IT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Nelle grandi imprese, il coefficiente risulta non significativo non appena si divide la variabile </a:t>
              </a:r>
              <a:r>
                <a:rPr lang="it-IT" i="1" dirty="0" err="1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firms</a:t>
              </a:r>
              <a:r>
                <a:rPr lang="it-IT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 per </a:t>
              </a:r>
              <a:r>
                <a:rPr lang="it-IT" i="1" dirty="0">
                  <a:solidFill>
                    <a:schemeClr val="dk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worker</a:t>
              </a:r>
              <a:endParaRPr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cxnSp>
        <p:nvCxnSpPr>
          <p:cNvPr id="1093" name="Google Shape;1093;p56"/>
          <p:cNvCxnSpPr>
            <a:cxnSpLocks/>
            <a:stCxn id="1085" idx="2"/>
          </p:cNvCxnSpPr>
          <p:nvPr/>
        </p:nvCxnSpPr>
        <p:spPr>
          <a:xfrm rot="10800000" flipV="1">
            <a:off x="2218836" y="574549"/>
            <a:ext cx="1642830" cy="1651066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94" name="Google Shape;1094;p56"/>
          <p:cNvCxnSpPr>
            <a:cxnSpLocks/>
            <a:stCxn id="1085" idx="6"/>
            <a:endCxn id="1091" idx="0"/>
          </p:cNvCxnSpPr>
          <p:nvPr/>
        </p:nvCxnSpPr>
        <p:spPr>
          <a:xfrm>
            <a:off x="4941356" y="574549"/>
            <a:ext cx="1642830" cy="1982152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4C92375-B649-7D8E-4843-38786471096A}"/>
                  </a:ext>
                </a:extLst>
              </p:cNvPr>
              <p:cNvSpPr txBox="1"/>
              <p:nvPr/>
            </p:nvSpPr>
            <p:spPr>
              <a:xfrm>
                <a:off x="3919726" y="251060"/>
                <a:ext cx="922195" cy="554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𝒇𝒊𝒓𝒎𝒔</m:t>
                              </m:r>
                            </m:e>
                            <m:sub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𝒊𝒕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𝒘𝒐𝒓𝒌𝒆𝒓</m:t>
                              </m:r>
                            </m:e>
                            <m:sub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𝒊𝒕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4C92375-B649-7D8E-4843-387864710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726" y="251060"/>
                <a:ext cx="922195" cy="554704"/>
              </a:xfrm>
              <a:prstGeom prst="rect">
                <a:avLst/>
              </a:prstGeom>
              <a:blipFill>
                <a:blip r:embed="rId3"/>
                <a:stretch>
                  <a:fillRect r="-67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088;p56">
            <a:extLst>
              <a:ext uri="{FF2B5EF4-FFF2-40B4-BE49-F238E27FC236}">
                <a16:creationId xmlns:a16="http://schemas.microsoft.com/office/drawing/2014/main" id="{8A4A82D1-6B0C-AB8C-A7C6-E80E7BDA6EA7}"/>
              </a:ext>
            </a:extLst>
          </p:cNvPr>
          <p:cNvSpPr txBox="1"/>
          <p:nvPr/>
        </p:nvSpPr>
        <p:spPr>
          <a:xfrm>
            <a:off x="2078966" y="280461"/>
            <a:ext cx="1561381" cy="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significativo</a:t>
            </a:r>
            <a:endParaRPr b="1" dirty="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14" name="Google Shape;1088;p56">
            <a:extLst>
              <a:ext uri="{FF2B5EF4-FFF2-40B4-BE49-F238E27FC236}">
                <a16:creationId xmlns:a16="http://schemas.microsoft.com/office/drawing/2014/main" id="{701ECF0E-94C2-F2C5-0EF1-BE6F38281220}"/>
              </a:ext>
            </a:extLst>
          </p:cNvPr>
          <p:cNvSpPr txBox="1"/>
          <p:nvPr/>
        </p:nvSpPr>
        <p:spPr>
          <a:xfrm>
            <a:off x="4999416" y="251060"/>
            <a:ext cx="1863308" cy="2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non significativo</a:t>
            </a:r>
            <a:endParaRPr b="1" dirty="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720000" y="335931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tx2">
                    <a:lumMod val="75000"/>
                  </a:schemeClr>
                </a:solidFill>
              </a:rPr>
              <a:t>Previsioni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6" name="Google Shape;376;p34"/>
              <p:cNvSpPr txBox="1"/>
              <p:nvPr/>
            </p:nvSpPr>
            <p:spPr>
              <a:xfrm flipH="1">
                <a:off x="349988" y="2665162"/>
                <a:ext cx="3969035" cy="45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0000" rIns="91425" bIns="91425" anchor="ctr" anchorCtr="0">
                <a:no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" dirty="0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Sono </a:t>
                </a:r>
                <a:r>
                  <a:rPr lang="en" dirty="0" err="1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stati</a:t>
                </a:r>
                <a:r>
                  <a:rPr lang="en" dirty="0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 </a:t>
                </a:r>
                <a:r>
                  <a:rPr lang="en" dirty="0" err="1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calcolati</a:t>
                </a:r>
                <a:r>
                  <a:rPr lang="en" dirty="0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 </a:t>
                </a:r>
                <a:r>
                  <a:rPr lang="en" dirty="0" err="1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gli</a:t>
                </a:r>
                <a:r>
                  <a:rPr lang="en" dirty="0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400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lang="it-IT" sz="1400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  <m:t>𝑹𝑴𝑺𝑬</m:t>
                        </m:r>
                      </m:e>
                      <m:sub>
                        <m:r>
                          <a:rPr lang="it-IT" sz="1400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 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  <m:t> </m:t>
                        </m:r>
                        <m:r>
                          <a:rPr lang="it-IT" b="1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  <m:t>𝑾𝑹𝑴𝑺𝑬</m:t>
                        </m:r>
                      </m:e>
                      <m:sub>
                        <m:r>
                          <a:rPr lang="it-IT" b="1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 per le 103 province italiane.</a:t>
                </a:r>
                <a:endParaRPr dirty="0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mc:Choice>
        <mc:Fallback>
          <p:sp>
            <p:nvSpPr>
              <p:cNvPr id="376" name="Google Shape;376;p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9988" y="2665162"/>
                <a:ext cx="3969035" cy="451800"/>
              </a:xfrm>
              <a:prstGeom prst="rect">
                <a:avLst/>
              </a:prstGeom>
              <a:blipFill>
                <a:blip r:embed="rId3"/>
                <a:stretch>
                  <a:fillRect l="-318" t="-8108" b="-189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9" name="Google Shape;379;p34"/>
              <p:cNvSpPr txBox="1"/>
              <p:nvPr/>
            </p:nvSpPr>
            <p:spPr>
              <a:xfrm flipH="1">
                <a:off x="349988" y="3450498"/>
                <a:ext cx="3969035" cy="966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0000" rIns="91425" bIns="91425" anchor="ctr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Emerge che la ponderazione per provincia aumenta gli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</m:ctrlPr>
                      </m:sSubPr>
                      <m:e>
                        <m:r>
                          <a:rPr lang="it-IT" b="1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  <m:t> </m:t>
                        </m:r>
                        <m:r>
                          <a:rPr lang="it-IT" b="1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  <m:t>𝑹𝑴𝑺𝑬</m:t>
                        </m:r>
                      </m:e>
                      <m:sub>
                        <m:r>
                          <a:rPr lang="it-IT" b="1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sym typeface="Albert Sans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rgbClr val="191919"/>
                    </a:solidFill>
                    <a:latin typeface="Albert Sans"/>
                    <a:ea typeface="Albert Sans"/>
                    <a:cs typeface="Albert Sans"/>
                    <a:sym typeface="Albert Sans"/>
                  </a:rPr>
                  <a:t>, dove pesano di più gli errori delle province più grandi </a:t>
                </a:r>
                <a:endParaRPr dirty="0">
                  <a:solidFill>
                    <a:srgbClr val="191919"/>
                  </a:solidFill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</mc:Choice>
        <mc:Fallback>
          <p:sp>
            <p:nvSpPr>
              <p:cNvPr id="379" name="Google Shape;379;p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9988" y="3450498"/>
                <a:ext cx="3969035" cy="966527"/>
              </a:xfrm>
              <a:prstGeom prst="rect">
                <a:avLst/>
              </a:prstGeom>
              <a:blipFill>
                <a:blip r:embed="rId4"/>
                <a:stretch>
                  <a:fillRect l="-318" r="-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Google Shape;384;p34"/>
          <p:cNvSpPr txBox="1"/>
          <p:nvPr/>
        </p:nvSpPr>
        <p:spPr>
          <a:xfrm>
            <a:off x="4319023" y="4137144"/>
            <a:ext cx="41064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*I </a:t>
            </a:r>
            <a:r>
              <a:rPr lang="en" sz="1000" i="1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valori</a:t>
            </a:r>
            <a:r>
              <a:rPr lang="en" sz="1000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000" i="1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sono</a:t>
            </a:r>
            <a:r>
              <a:rPr lang="en" sz="1000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in </a:t>
            </a:r>
            <a:r>
              <a:rPr lang="en" sz="1000" i="1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rapporto</a:t>
            </a:r>
            <a:r>
              <a:rPr lang="en" sz="1000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al </a:t>
            </a:r>
            <a:r>
              <a:rPr lang="en" sz="1000" i="1" dirty="0" err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modello</a:t>
            </a:r>
            <a:r>
              <a:rPr lang="en" sz="1000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000" b="1" i="1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Random Walk</a:t>
            </a:r>
            <a:endParaRPr sz="1000" b="1" i="1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3" name="Immagine 2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03838680-CCA0-26E9-1062-421223122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93181"/>
            <a:ext cx="3969037" cy="2943963"/>
          </a:xfrm>
          <a:prstGeom prst="rect">
            <a:avLst/>
          </a:prstGeom>
        </p:spPr>
      </p:pic>
      <p:sp>
        <p:nvSpPr>
          <p:cNvPr id="6" name="Google Shape;379;p34">
            <a:extLst>
              <a:ext uri="{FF2B5EF4-FFF2-40B4-BE49-F238E27FC236}">
                <a16:creationId xmlns:a16="http://schemas.microsoft.com/office/drawing/2014/main" id="{FAB4D7BF-B238-9D32-452C-4D239C033B6D}"/>
              </a:ext>
            </a:extLst>
          </p:cNvPr>
          <p:cNvSpPr txBox="1"/>
          <p:nvPr/>
        </p:nvSpPr>
        <p:spPr>
          <a:xfrm flipH="1">
            <a:off x="349988" y="1314221"/>
            <a:ext cx="3969035" cy="96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91919"/>
                </a:solidFill>
                <a:latin typeface="Albert Sans"/>
                <a:ea typeface="Albert Sans"/>
                <a:cs typeface="Albert Sans"/>
                <a:sym typeface="Albert Sans"/>
              </a:rPr>
              <a:t>Le previsioni sono state effettuate considerando tutti i modelli rispetto alla baseline rappresentata da </a:t>
            </a:r>
            <a:r>
              <a:rPr lang="it-IT" b="1" i="1" dirty="0">
                <a:solidFill>
                  <a:srgbClr val="191919"/>
                </a:solidFill>
                <a:latin typeface="Albert Sans"/>
                <a:ea typeface="Albert Sans"/>
                <a:cs typeface="Albert Sans"/>
                <a:sym typeface="Albert Sans"/>
              </a:rPr>
              <a:t>RW</a:t>
            </a:r>
            <a:endParaRPr b="1" i="1" dirty="0">
              <a:solidFill>
                <a:srgbClr val="191919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>
            <a:spLocks noGrp="1"/>
          </p:cNvSpPr>
          <p:nvPr>
            <p:ph type="title"/>
          </p:nvPr>
        </p:nvSpPr>
        <p:spPr>
          <a:xfrm>
            <a:off x="277897" y="507150"/>
            <a:ext cx="8825433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 err="1">
                <a:solidFill>
                  <a:schemeClr val="bg2"/>
                </a:solidFill>
              </a:rPr>
              <a:t>Differenze</a:t>
            </a:r>
            <a:r>
              <a:rPr lang="en" sz="2200">
                <a:solidFill>
                  <a:schemeClr val="bg2"/>
                </a:solidFill>
              </a:rPr>
              <a:t> </a:t>
            </a:r>
            <a:r>
              <a:rPr lang="en" sz="2200" err="1">
                <a:solidFill>
                  <a:schemeClr val="bg2"/>
                </a:solidFill>
              </a:rPr>
              <a:t>negli</a:t>
            </a:r>
            <a:r>
              <a:rPr lang="en" sz="2200">
                <a:solidFill>
                  <a:schemeClr val="bg2"/>
                </a:solidFill>
              </a:rPr>
              <a:t> </a:t>
            </a:r>
            <a:r>
              <a:rPr lang="en" sz="2200" err="1">
                <a:solidFill>
                  <a:schemeClr val="bg2"/>
                </a:solidFill>
              </a:rPr>
              <a:t>errori</a:t>
            </a:r>
            <a:r>
              <a:rPr lang="en" sz="2200">
                <a:solidFill>
                  <a:schemeClr val="bg2"/>
                </a:solidFill>
              </a:rPr>
              <a:t> di </a:t>
            </a:r>
            <a:r>
              <a:rPr lang="en" sz="2200" err="1">
                <a:solidFill>
                  <a:schemeClr val="bg2"/>
                </a:solidFill>
              </a:rPr>
              <a:t>previsione</a:t>
            </a:r>
            <a:r>
              <a:rPr lang="en" sz="2200">
                <a:solidFill>
                  <a:schemeClr val="bg2"/>
                </a:solidFill>
              </a:rPr>
              <a:t> </a:t>
            </a:r>
            <a:r>
              <a:rPr lang="en" sz="2200" err="1">
                <a:solidFill>
                  <a:schemeClr val="bg2"/>
                </a:solidFill>
              </a:rPr>
              <a:t>tra</a:t>
            </a:r>
            <a:r>
              <a:rPr lang="en" sz="2200">
                <a:solidFill>
                  <a:schemeClr val="bg2"/>
                </a:solidFill>
              </a:rPr>
              <a:t> SDPD e </a:t>
            </a:r>
            <a:r>
              <a:rPr lang="en" sz="2200" err="1">
                <a:solidFill>
                  <a:schemeClr val="bg2"/>
                </a:solidFill>
              </a:rPr>
              <a:t>modello</a:t>
            </a:r>
            <a:r>
              <a:rPr lang="en" sz="2200">
                <a:solidFill>
                  <a:schemeClr val="bg2"/>
                </a:solidFill>
              </a:rPr>
              <a:t> AR</a:t>
            </a:r>
            <a:r>
              <a:rPr lang="en" sz="2200"/>
              <a:t> </a:t>
            </a:r>
            <a:endParaRPr lang="it-IT" sz="2200"/>
          </a:p>
        </p:txBody>
      </p:sp>
      <p:pic>
        <p:nvPicPr>
          <p:cNvPr id="2" name="Immagine 2">
            <a:extLst>
              <a:ext uri="{FF2B5EF4-FFF2-40B4-BE49-F238E27FC236}">
                <a16:creationId xmlns:a16="http://schemas.microsoft.com/office/drawing/2014/main" id="{16179C2F-9E33-A746-431D-DF9B50ECE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9" y="1358916"/>
            <a:ext cx="6269246" cy="1657644"/>
          </a:xfrm>
          <a:prstGeom prst="rect">
            <a:avLst/>
          </a:prstGeom>
        </p:spPr>
      </p:pic>
      <p:pic>
        <p:nvPicPr>
          <p:cNvPr id="3" name="Immagine 3">
            <a:extLst>
              <a:ext uri="{FF2B5EF4-FFF2-40B4-BE49-F238E27FC236}">
                <a16:creationId xmlns:a16="http://schemas.microsoft.com/office/drawing/2014/main" id="{002FCBCB-A0C3-8EF3-ADD9-B62D1CA7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045" y="3247574"/>
            <a:ext cx="6215331" cy="164603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034C21-54C4-C461-F603-86E2A8D3D4CA}"/>
              </a:ext>
            </a:extLst>
          </p:cNvPr>
          <p:cNvSpPr txBox="1"/>
          <p:nvPr/>
        </p:nvSpPr>
        <p:spPr>
          <a:xfrm>
            <a:off x="6883513" y="1530804"/>
            <a:ext cx="20104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>
                <a:latin typeface="Albert Sans"/>
              </a:rPr>
              <a:t>Un colore più scuro indica dove l'SDPD si comporta meglio del suo concorrente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84480AF-E49B-AB2E-D19B-9D3D4EBC8033}"/>
              </a:ext>
            </a:extLst>
          </p:cNvPr>
          <p:cNvSpPr txBox="1"/>
          <p:nvPr/>
        </p:nvSpPr>
        <p:spPr>
          <a:xfrm>
            <a:off x="6883513" y="2919395"/>
            <a:ext cx="2076085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>
                <a:latin typeface="Albert Sans"/>
              </a:rPr>
              <a:t>Si può notare che quando il modello SDPD ha prestazioni migliori, le differenze rispetto all'AR sono sostanziali, mentre quando è l'AR ad avere prestazioni migliori le differenze con l'SDPD sono minime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577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34"/>
          <p:cNvGrpSpPr/>
          <p:nvPr/>
        </p:nvGrpSpPr>
        <p:grpSpPr>
          <a:xfrm rot="10800000">
            <a:off x="-463324" y="1434159"/>
            <a:ext cx="2249640" cy="423402"/>
            <a:chOff x="6456475" y="3575600"/>
            <a:chExt cx="2936100" cy="552600"/>
          </a:xfrm>
        </p:grpSpPr>
        <p:sp>
          <p:nvSpPr>
            <p:cNvPr id="366" name="Google Shape;366;p34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4"/>
          <p:cNvGrpSpPr/>
          <p:nvPr/>
        </p:nvGrpSpPr>
        <p:grpSpPr>
          <a:xfrm rot="10800000">
            <a:off x="-463324" y="2439045"/>
            <a:ext cx="2249640" cy="423402"/>
            <a:chOff x="6456475" y="3575600"/>
            <a:chExt cx="2936100" cy="552600"/>
          </a:xfrm>
        </p:grpSpPr>
        <p:sp>
          <p:nvSpPr>
            <p:cNvPr id="369" name="Google Shape;369;p34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34"/>
          <p:cNvGrpSpPr/>
          <p:nvPr/>
        </p:nvGrpSpPr>
        <p:grpSpPr>
          <a:xfrm rot="10800000">
            <a:off x="-463324" y="3486744"/>
            <a:ext cx="2249640" cy="423402"/>
            <a:chOff x="6456475" y="3575600"/>
            <a:chExt cx="2936100" cy="552600"/>
          </a:xfrm>
        </p:grpSpPr>
        <p:sp>
          <p:nvSpPr>
            <p:cNvPr id="372" name="Google Shape;372;p34"/>
            <p:cNvSpPr/>
            <p:nvPr/>
          </p:nvSpPr>
          <p:spPr>
            <a:xfrm>
              <a:off x="6456475" y="3575600"/>
              <a:ext cx="29361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495482" y="304777"/>
            <a:ext cx="7704000" cy="561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err="1">
                <a:solidFill>
                  <a:schemeClr val="bg2"/>
                </a:solidFill>
              </a:rPr>
              <a:t>Differenza</a:t>
            </a:r>
            <a:r>
              <a:rPr lang="en" sz="2000">
                <a:solidFill>
                  <a:schemeClr val="bg2"/>
                </a:solidFill>
              </a:rPr>
              <a:t> </a:t>
            </a:r>
            <a:r>
              <a:rPr lang="en" sz="2000" err="1">
                <a:solidFill>
                  <a:schemeClr val="bg2"/>
                </a:solidFill>
              </a:rPr>
              <a:t>tra</a:t>
            </a:r>
            <a:r>
              <a:rPr lang="en" sz="2000">
                <a:solidFill>
                  <a:schemeClr val="bg2"/>
                </a:solidFill>
              </a:rPr>
              <a:t> </a:t>
            </a:r>
            <a:r>
              <a:rPr lang="en" sz="2000" err="1">
                <a:solidFill>
                  <a:schemeClr val="bg2"/>
                </a:solidFill>
              </a:rPr>
              <a:t>medie</a:t>
            </a:r>
            <a:r>
              <a:rPr lang="en" sz="2000">
                <a:solidFill>
                  <a:schemeClr val="bg2"/>
                </a:solidFill>
              </a:rPr>
              <a:t> e </a:t>
            </a:r>
            <a:r>
              <a:rPr lang="en" sz="2000" err="1">
                <a:solidFill>
                  <a:schemeClr val="bg2"/>
                </a:solidFill>
              </a:rPr>
              <a:t>medie</a:t>
            </a:r>
            <a:r>
              <a:rPr lang="en" sz="2000">
                <a:solidFill>
                  <a:schemeClr val="bg2"/>
                </a:solidFill>
              </a:rPr>
              <a:t> </a:t>
            </a:r>
            <a:r>
              <a:rPr lang="en" sz="2000" err="1">
                <a:solidFill>
                  <a:schemeClr val="bg2"/>
                </a:solidFill>
              </a:rPr>
              <a:t>ponderate</a:t>
            </a:r>
            <a:r>
              <a:rPr lang="en" sz="2000">
                <a:solidFill>
                  <a:schemeClr val="bg2"/>
                </a:solidFill>
              </a:rPr>
              <a:t> </a:t>
            </a:r>
            <a:r>
              <a:rPr lang="en" sz="2000" err="1">
                <a:solidFill>
                  <a:schemeClr val="bg2"/>
                </a:solidFill>
              </a:rPr>
              <a:t>degli</a:t>
            </a:r>
            <a:r>
              <a:rPr lang="en" sz="2000">
                <a:solidFill>
                  <a:schemeClr val="bg2"/>
                </a:solidFill>
              </a:rPr>
              <a:t> </a:t>
            </a:r>
            <a:r>
              <a:rPr lang="en" sz="2000" err="1">
                <a:solidFill>
                  <a:schemeClr val="bg2"/>
                </a:solidFill>
              </a:rPr>
              <a:t>errori</a:t>
            </a:r>
            <a:r>
              <a:rPr lang="en" sz="2000">
                <a:solidFill>
                  <a:schemeClr val="bg2"/>
                </a:solidFill>
              </a:rPr>
              <a:t> di </a:t>
            </a:r>
            <a:r>
              <a:rPr lang="en" sz="2000" err="1">
                <a:solidFill>
                  <a:schemeClr val="bg2"/>
                </a:solidFill>
              </a:rPr>
              <a:t>previsione</a:t>
            </a:r>
            <a:r>
              <a:rPr lang="en" sz="2000">
                <a:solidFill>
                  <a:schemeClr val="bg2"/>
                </a:solidFill>
              </a:rPr>
              <a:t> </a:t>
            </a:r>
            <a:r>
              <a:rPr lang="en" sz="2000" err="1">
                <a:solidFill>
                  <a:schemeClr val="bg2"/>
                </a:solidFill>
              </a:rPr>
              <a:t>tra</a:t>
            </a:r>
            <a:r>
              <a:rPr lang="en" sz="2000">
                <a:solidFill>
                  <a:schemeClr val="bg2"/>
                </a:solidFill>
              </a:rPr>
              <a:t> SDPD e </a:t>
            </a:r>
            <a:r>
              <a:rPr lang="en" sz="2000" err="1">
                <a:solidFill>
                  <a:schemeClr val="bg2"/>
                </a:solidFill>
              </a:rPr>
              <a:t>modello</a:t>
            </a:r>
            <a:r>
              <a:rPr lang="en" sz="2000">
                <a:solidFill>
                  <a:schemeClr val="bg2"/>
                </a:solidFill>
              </a:rPr>
              <a:t> AR (2009-2016)</a:t>
            </a:r>
            <a:endParaRPr lang="it-IT" sz="2000">
              <a:solidFill>
                <a:schemeClr val="bg2"/>
              </a:solidFill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1785644" y="1515840"/>
            <a:ext cx="2469176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Il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modello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SDPD ha performance di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previsione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 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migliori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nel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sud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e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nel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centro-nord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dell'Italia</a:t>
            </a:r>
            <a:endParaRPr lang="en" sz="1100" err="1">
              <a:solidFill>
                <a:schemeClr val="dk2"/>
              </a:solidFill>
              <a:latin typeface="Albert Sans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1785645" y="2610496"/>
            <a:ext cx="241815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Il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lato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destro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mostra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la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stessa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conclusione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sebbene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i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pesi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della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popolazione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riducano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la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variabilità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e le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differenze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di RMSE</a:t>
            </a:r>
            <a:endParaRPr lang="it-IT" sz="1100">
              <a:solidFill>
                <a:schemeClr val="dk2"/>
              </a:solidFill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1785645" y="3632629"/>
            <a:ext cx="2377328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Questo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risultato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offre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un'evidenza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empirica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di come il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modello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SDPD sia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preferibile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 per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dati</a:t>
            </a:r>
            <a:r>
              <a:rPr lang="en" sz="1100">
                <a:solidFill>
                  <a:schemeClr val="dk2"/>
                </a:solidFill>
                <a:latin typeface="Albert Sans"/>
                <a:sym typeface="Albert Sans"/>
              </a:rPr>
              <a:t> panel </a:t>
            </a:r>
            <a:r>
              <a:rPr lang="en" sz="1100" err="1">
                <a:solidFill>
                  <a:schemeClr val="dk2"/>
                </a:solidFill>
                <a:latin typeface="Albert Sans"/>
                <a:sym typeface="Albert Sans"/>
              </a:rPr>
              <a:t>brevi</a:t>
            </a:r>
            <a:endParaRPr lang="it-IT" sz="1100" err="1">
              <a:solidFill>
                <a:schemeClr val="dk2"/>
              </a:solidFill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4544786" y="4301881"/>
            <a:ext cx="4341122" cy="56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Si </a:t>
            </a:r>
            <a:r>
              <a:rPr lang="en" sz="1200" err="1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confrontano</a:t>
            </a:r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 </a:t>
            </a:r>
            <a:r>
              <a:rPr lang="en" sz="1200" err="1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gli</a:t>
            </a:r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 RMSE </a:t>
            </a:r>
            <a:r>
              <a:rPr lang="en" sz="1200" err="1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temporali</a:t>
            </a:r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 </a:t>
            </a:r>
            <a:r>
              <a:rPr lang="en" sz="1200" err="1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specifici</a:t>
            </a:r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 per </a:t>
            </a:r>
            <a:r>
              <a:rPr lang="en" sz="1200" err="1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provincia</a:t>
            </a:r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 (a sinistra) con le loro </a:t>
            </a:r>
            <a:r>
              <a:rPr lang="en" sz="1200" err="1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versioni</a:t>
            </a:r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 </a:t>
            </a:r>
            <a:r>
              <a:rPr lang="en" sz="1200" err="1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ponderate</a:t>
            </a:r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 (a </a:t>
            </a:r>
            <a:r>
              <a:rPr lang="en" sz="1200" err="1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destra</a:t>
            </a:r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) </a:t>
            </a:r>
            <a:r>
              <a:rPr lang="en" sz="1200" err="1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tra</a:t>
            </a:r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 il </a:t>
            </a:r>
            <a:r>
              <a:rPr lang="en" sz="1200" err="1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modello</a:t>
            </a:r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 SDPD e il </a:t>
            </a:r>
            <a:r>
              <a:rPr lang="en" sz="1200" err="1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modello</a:t>
            </a:r>
            <a:r>
              <a:rPr lang="en" sz="1200">
                <a:solidFill>
                  <a:schemeClr val="bg2"/>
                </a:solidFill>
                <a:uFill>
                  <a:noFill/>
                </a:uFill>
                <a:latin typeface="Albert Sans"/>
                <a:ea typeface="Albert Sans"/>
                <a:sym typeface="Albert Sans"/>
              </a:rPr>
              <a:t> AR.</a:t>
            </a:r>
            <a:endParaRPr lang="it-IT" sz="1200">
              <a:solidFill>
                <a:schemeClr val="bg2"/>
              </a:solidFill>
              <a:uFill>
                <a:noFill/>
              </a:uFill>
              <a:latin typeface="Albert Sans"/>
            </a:endParaRPr>
          </a:p>
        </p:txBody>
      </p:sp>
      <p:pic>
        <p:nvPicPr>
          <p:cNvPr id="2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5E6DFCD2-3CBE-CDF0-9FE0-D990AF4EF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503" y="1277220"/>
            <a:ext cx="4534240" cy="294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05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0"/>
          <p:cNvGrpSpPr/>
          <p:nvPr/>
        </p:nvGrpSpPr>
        <p:grpSpPr>
          <a:xfrm rot="10800000" flipH="1">
            <a:off x="7092252" y="3471397"/>
            <a:ext cx="4357122" cy="707497"/>
            <a:chOff x="6456475" y="3575600"/>
            <a:chExt cx="3403204" cy="552603"/>
          </a:xfrm>
        </p:grpSpPr>
        <p:sp>
          <p:nvSpPr>
            <p:cNvPr id="240" name="Google Shape;240;p30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30"/>
          <p:cNvGrpSpPr/>
          <p:nvPr/>
        </p:nvGrpSpPr>
        <p:grpSpPr>
          <a:xfrm rot="10800000" flipH="1">
            <a:off x="6076906" y="4178885"/>
            <a:ext cx="5455165" cy="875381"/>
            <a:chOff x="6456469" y="3575596"/>
            <a:chExt cx="3443700" cy="552604"/>
          </a:xfrm>
        </p:grpSpPr>
        <p:sp>
          <p:nvSpPr>
            <p:cNvPr id="243" name="Google Shape;243;p3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529500" y="488132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>
                <a:solidFill>
                  <a:srgbClr val="002080"/>
                </a:solidFill>
              </a:rPr>
              <a:t>SDPD vs RW</a:t>
            </a:r>
            <a:endParaRPr lang="it-IT"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531201" y="1479007"/>
            <a:ext cx="8083395" cy="2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>
                <a:solidFill>
                  <a:srgbClr val="08D8DA"/>
                </a:solidFill>
              </a:rPr>
              <a:t> </a:t>
            </a:r>
            <a:r>
              <a:rPr lang="en">
                <a:solidFill>
                  <a:srgbClr val="191919"/>
                </a:solidFill>
              </a:rPr>
              <a:t>Finora è </a:t>
            </a:r>
            <a:r>
              <a:rPr lang="en" err="1">
                <a:solidFill>
                  <a:srgbClr val="191919"/>
                </a:solidFill>
              </a:rPr>
              <a:t>spiccata</a:t>
            </a:r>
            <a:r>
              <a:rPr lang="en">
                <a:solidFill>
                  <a:srgbClr val="191919"/>
                </a:solidFill>
              </a:rPr>
              <a:t> la </a:t>
            </a:r>
            <a:r>
              <a:rPr lang="en" err="1">
                <a:solidFill>
                  <a:srgbClr val="191919"/>
                </a:solidFill>
              </a:rPr>
              <a:t>superiorità</a:t>
            </a:r>
            <a:r>
              <a:rPr lang="en">
                <a:solidFill>
                  <a:srgbClr val="191919"/>
                </a:solidFill>
              </a:rPr>
              <a:t> del </a:t>
            </a:r>
            <a:r>
              <a:rPr lang="en" err="1">
                <a:solidFill>
                  <a:srgbClr val="191919"/>
                </a:solidFill>
              </a:rPr>
              <a:t>modello</a:t>
            </a:r>
            <a:r>
              <a:rPr lang="en">
                <a:solidFill>
                  <a:srgbClr val="191919"/>
                </a:solidFill>
              </a:rPr>
              <a:t> SDPD rispetto ai </a:t>
            </a:r>
            <a:r>
              <a:rPr lang="en" err="1">
                <a:solidFill>
                  <a:srgbClr val="191919"/>
                </a:solidFill>
              </a:rPr>
              <a:t>suoi</a:t>
            </a:r>
            <a:r>
              <a:rPr lang="en">
                <a:solidFill>
                  <a:srgbClr val="191919"/>
                </a:solidFill>
              </a:rPr>
              <a:t> </a:t>
            </a:r>
            <a:r>
              <a:rPr lang="en" err="1">
                <a:solidFill>
                  <a:srgbClr val="191919"/>
                </a:solidFill>
              </a:rPr>
              <a:t>concorrenti</a:t>
            </a:r>
            <a:r>
              <a:rPr lang="en">
                <a:solidFill>
                  <a:srgbClr val="191919"/>
                </a:solidFill>
              </a:rPr>
              <a:t>; </a:t>
            </a:r>
            <a:r>
              <a:rPr lang="en" err="1">
                <a:solidFill>
                  <a:srgbClr val="191919"/>
                </a:solidFill>
              </a:rPr>
              <a:t>tuttavia</a:t>
            </a:r>
            <a:r>
              <a:rPr lang="en">
                <a:solidFill>
                  <a:srgbClr val="191919"/>
                </a:solidFill>
              </a:rPr>
              <a:t>,</a:t>
            </a:r>
            <a:r>
              <a:rPr lang="en">
                <a:solidFill>
                  <a:schemeClr val="tx1"/>
                </a:solidFill>
              </a:rPr>
              <a:t> è </a:t>
            </a:r>
            <a:r>
              <a:rPr lang="en" err="1">
                <a:solidFill>
                  <a:schemeClr val="tx1"/>
                </a:solidFill>
              </a:rPr>
              <a:t>interessante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notare</a:t>
            </a:r>
            <a:r>
              <a:rPr lang="en">
                <a:solidFill>
                  <a:schemeClr val="tx1"/>
                </a:solidFill>
              </a:rPr>
              <a:t> il basso RMSE </a:t>
            </a:r>
            <a:r>
              <a:rPr lang="en" err="1">
                <a:solidFill>
                  <a:schemeClr val="tx1"/>
                </a:solidFill>
              </a:rPr>
              <a:t>mostrato</a:t>
            </a:r>
            <a:r>
              <a:rPr lang="en">
                <a:solidFill>
                  <a:schemeClr val="tx1"/>
                </a:solidFill>
              </a:rPr>
              <a:t> dal </a:t>
            </a:r>
            <a:r>
              <a:rPr lang="en" err="1">
                <a:solidFill>
                  <a:schemeClr val="tx1"/>
                </a:solidFill>
              </a:rPr>
              <a:t>modello</a:t>
            </a:r>
            <a:r>
              <a:rPr lang="en">
                <a:solidFill>
                  <a:schemeClr val="tx1"/>
                </a:solidFill>
              </a:rPr>
              <a:t> RW;</a:t>
            </a:r>
            <a:endParaRPr lang="en" err="1">
              <a:solidFill>
                <a:schemeClr val="tx1"/>
              </a:solidFill>
            </a:endParaRPr>
          </a:p>
          <a:p>
            <a:pPr>
              <a:buNone/>
            </a:pPr>
            <a:endParaRPr lang="en">
              <a:solidFill>
                <a:srgbClr val="08D8DA"/>
              </a:solidFill>
            </a:endParaRPr>
          </a:p>
          <a:p>
            <a:pPr>
              <a:buNone/>
            </a:pPr>
            <a:endParaRPr lang="en">
              <a:solidFill>
                <a:srgbClr val="08D8DA"/>
              </a:solidFill>
            </a:endParaRPr>
          </a:p>
          <a:p>
            <a:pPr>
              <a:buNone/>
            </a:pPr>
            <a:r>
              <a:rPr lang="en">
                <a:solidFill>
                  <a:srgbClr val="08D8DA"/>
                </a:solidFill>
              </a:rPr>
              <a:t>●  </a:t>
            </a:r>
            <a:r>
              <a:rPr lang="en">
                <a:solidFill>
                  <a:schemeClr val="tx1"/>
                </a:solidFill>
              </a:rPr>
              <a:t>Si </a:t>
            </a:r>
            <a:r>
              <a:rPr lang="en" err="1">
                <a:solidFill>
                  <a:schemeClr val="tx1"/>
                </a:solidFill>
              </a:rPr>
              <a:t>utilizzano</a:t>
            </a:r>
            <a:r>
              <a:rPr lang="en">
                <a:solidFill>
                  <a:schemeClr val="tx1"/>
                </a:solidFill>
              </a:rPr>
              <a:t> le </a:t>
            </a:r>
            <a:r>
              <a:rPr lang="en" err="1">
                <a:solidFill>
                  <a:schemeClr val="tx1"/>
                </a:solidFill>
              </a:rPr>
              <a:t>differenze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degli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errori</a:t>
            </a:r>
            <a:r>
              <a:rPr lang="en">
                <a:solidFill>
                  <a:schemeClr val="tx1"/>
                </a:solidFill>
              </a:rPr>
              <a:t> di </a:t>
            </a:r>
            <a:r>
              <a:rPr lang="en" err="1">
                <a:solidFill>
                  <a:schemeClr val="tx1"/>
                </a:solidFill>
              </a:rPr>
              <a:t>previsione</a:t>
            </a:r>
            <a:r>
              <a:rPr lang="en">
                <a:solidFill>
                  <a:schemeClr val="tx1"/>
                </a:solidFill>
              </a:rPr>
              <a:t> in </a:t>
            </a:r>
            <a:r>
              <a:rPr lang="en" err="1">
                <a:solidFill>
                  <a:schemeClr val="tx1"/>
                </a:solidFill>
              </a:rPr>
              <a:t>valore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assoluto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tra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i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modelli</a:t>
            </a:r>
            <a:r>
              <a:rPr lang="en">
                <a:solidFill>
                  <a:schemeClr val="tx1"/>
                </a:solidFill>
              </a:rPr>
              <a:t>, ossia |</a:t>
            </a:r>
            <a:r>
              <a:rPr lang="en" err="1">
                <a:solidFill>
                  <a:schemeClr val="tx1"/>
                </a:solidFill>
              </a:rPr>
              <a:t>eSDPD</a:t>
            </a:r>
            <a:r>
              <a:rPr lang="en">
                <a:solidFill>
                  <a:schemeClr val="tx1"/>
                </a:solidFill>
              </a:rPr>
              <a:t>|-|</a:t>
            </a:r>
            <a:r>
              <a:rPr lang="en" err="1">
                <a:solidFill>
                  <a:schemeClr val="tx1"/>
                </a:solidFill>
              </a:rPr>
              <a:t>eRW</a:t>
            </a:r>
            <a:r>
              <a:rPr lang="en">
                <a:solidFill>
                  <a:schemeClr val="tx1"/>
                </a:solidFill>
              </a:rPr>
              <a:t>|</a:t>
            </a:r>
          </a:p>
          <a:p>
            <a:pPr>
              <a:buNone/>
            </a:pPr>
            <a:endParaRPr lang="en">
              <a:solidFill>
                <a:srgbClr val="08D8DA"/>
              </a:solidFill>
            </a:endParaRPr>
          </a:p>
          <a:p>
            <a:pPr>
              <a:buNone/>
            </a:pPr>
            <a:r>
              <a:rPr lang="en">
                <a:solidFill>
                  <a:srgbClr val="08D8DA"/>
                </a:solidFill>
              </a:rPr>
              <a:t>●  </a:t>
            </a:r>
            <a:r>
              <a:rPr lang="en">
                <a:solidFill>
                  <a:schemeClr val="tx1"/>
                </a:solidFill>
              </a:rPr>
              <a:t>In </a:t>
            </a:r>
            <a:r>
              <a:rPr lang="en" err="1">
                <a:solidFill>
                  <a:schemeClr val="tx1"/>
                </a:solidFill>
              </a:rPr>
              <a:t>caso</a:t>
            </a:r>
            <a:r>
              <a:rPr lang="en">
                <a:solidFill>
                  <a:schemeClr val="tx1"/>
                </a:solidFill>
              </a:rPr>
              <a:t> di </a:t>
            </a:r>
            <a:r>
              <a:rPr lang="en" err="1">
                <a:solidFill>
                  <a:schemeClr val="tx1"/>
                </a:solidFill>
              </a:rPr>
              <a:t>valori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negativi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si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preferisce</a:t>
            </a:r>
            <a:r>
              <a:rPr lang="en">
                <a:solidFill>
                  <a:schemeClr val="tx1"/>
                </a:solidFill>
              </a:rPr>
              <a:t> il </a:t>
            </a:r>
            <a:r>
              <a:rPr lang="en" err="1">
                <a:solidFill>
                  <a:schemeClr val="tx1"/>
                </a:solidFill>
              </a:rPr>
              <a:t>modello</a:t>
            </a:r>
            <a:r>
              <a:rPr lang="en">
                <a:solidFill>
                  <a:schemeClr val="tx1"/>
                </a:solidFill>
              </a:rPr>
              <a:t> SDPD;</a:t>
            </a:r>
          </a:p>
          <a:p>
            <a:pPr>
              <a:buNone/>
            </a:pPr>
            <a:endParaRPr lang="en">
              <a:solidFill>
                <a:srgbClr val="08D8DA"/>
              </a:solidFill>
            </a:endParaRPr>
          </a:p>
          <a:p>
            <a:pPr>
              <a:buNone/>
            </a:pPr>
            <a:r>
              <a:rPr lang="en">
                <a:solidFill>
                  <a:srgbClr val="08D8DA"/>
                </a:solidFill>
              </a:rPr>
              <a:t>●  </a:t>
            </a:r>
            <a:r>
              <a:rPr lang="en">
                <a:solidFill>
                  <a:schemeClr val="tx1"/>
                </a:solidFill>
              </a:rPr>
              <a:t>In </a:t>
            </a:r>
            <a:r>
              <a:rPr lang="en" err="1">
                <a:solidFill>
                  <a:schemeClr val="tx1"/>
                </a:solidFill>
              </a:rPr>
              <a:t>caso</a:t>
            </a:r>
            <a:r>
              <a:rPr lang="en">
                <a:solidFill>
                  <a:schemeClr val="tx1"/>
                </a:solidFill>
              </a:rPr>
              <a:t> di </a:t>
            </a:r>
            <a:r>
              <a:rPr lang="en" err="1">
                <a:solidFill>
                  <a:schemeClr val="tx1"/>
                </a:solidFill>
              </a:rPr>
              <a:t>valori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positivi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si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preferisce</a:t>
            </a:r>
            <a:r>
              <a:rPr lang="en">
                <a:solidFill>
                  <a:schemeClr val="tx1"/>
                </a:solidFill>
              </a:rPr>
              <a:t> il </a:t>
            </a:r>
            <a:r>
              <a:rPr lang="en" err="1">
                <a:solidFill>
                  <a:schemeClr val="tx1"/>
                </a:solidFill>
              </a:rPr>
              <a:t>modello</a:t>
            </a:r>
            <a:r>
              <a:rPr lang="en">
                <a:solidFill>
                  <a:schemeClr val="tx1"/>
                </a:solidFill>
              </a:rPr>
              <a:t> RW;</a:t>
            </a:r>
          </a:p>
          <a:p>
            <a:pPr>
              <a:buNone/>
            </a:pPr>
            <a:endParaRPr lang="en">
              <a:solidFill>
                <a:srgbClr val="08D8DA"/>
              </a:solidFill>
            </a:endParaRPr>
          </a:p>
          <a:p>
            <a:pPr marL="2540" lvl="0" indent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3650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6"/>
          <p:cNvSpPr txBox="1">
            <a:spLocks noGrp="1"/>
          </p:cNvSpPr>
          <p:nvPr>
            <p:ph type="title"/>
          </p:nvPr>
        </p:nvSpPr>
        <p:spPr>
          <a:xfrm>
            <a:off x="170741" y="292838"/>
            <a:ext cx="9152004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200" err="1">
                <a:solidFill>
                  <a:schemeClr val="bg2"/>
                </a:solidFill>
              </a:rPr>
              <a:t>Differenze</a:t>
            </a:r>
            <a:r>
              <a:rPr lang="en" sz="2200">
                <a:solidFill>
                  <a:schemeClr val="bg2"/>
                </a:solidFill>
              </a:rPr>
              <a:t> </a:t>
            </a:r>
            <a:r>
              <a:rPr lang="en" sz="2200" err="1">
                <a:solidFill>
                  <a:schemeClr val="bg2"/>
                </a:solidFill>
              </a:rPr>
              <a:t>negli</a:t>
            </a:r>
            <a:r>
              <a:rPr lang="en" sz="2200">
                <a:solidFill>
                  <a:schemeClr val="bg2"/>
                </a:solidFill>
              </a:rPr>
              <a:t> </a:t>
            </a:r>
            <a:r>
              <a:rPr lang="en" sz="2200" err="1">
                <a:solidFill>
                  <a:schemeClr val="bg2"/>
                </a:solidFill>
              </a:rPr>
              <a:t>errori</a:t>
            </a:r>
            <a:r>
              <a:rPr lang="en" sz="2200">
                <a:solidFill>
                  <a:schemeClr val="bg2"/>
                </a:solidFill>
              </a:rPr>
              <a:t> di </a:t>
            </a:r>
            <a:r>
              <a:rPr lang="en" sz="2200" err="1">
                <a:solidFill>
                  <a:schemeClr val="bg2"/>
                </a:solidFill>
              </a:rPr>
              <a:t>previsione</a:t>
            </a:r>
            <a:r>
              <a:rPr lang="en" sz="2200">
                <a:solidFill>
                  <a:schemeClr val="bg2"/>
                </a:solidFill>
              </a:rPr>
              <a:t> </a:t>
            </a:r>
            <a:r>
              <a:rPr lang="en" sz="2200" err="1">
                <a:solidFill>
                  <a:schemeClr val="bg2"/>
                </a:solidFill>
              </a:rPr>
              <a:t>tra</a:t>
            </a:r>
            <a:r>
              <a:rPr lang="en" sz="2200">
                <a:solidFill>
                  <a:schemeClr val="bg2"/>
                </a:solidFill>
              </a:rPr>
              <a:t> </a:t>
            </a:r>
            <a:r>
              <a:rPr lang="en" sz="2200" err="1">
                <a:solidFill>
                  <a:schemeClr val="bg2"/>
                </a:solidFill>
              </a:rPr>
              <a:t>i</a:t>
            </a:r>
            <a:r>
              <a:rPr lang="en" sz="2200">
                <a:solidFill>
                  <a:schemeClr val="bg2"/>
                </a:solidFill>
              </a:rPr>
              <a:t> </a:t>
            </a:r>
            <a:r>
              <a:rPr lang="en" sz="2200" err="1">
                <a:solidFill>
                  <a:schemeClr val="bg2"/>
                </a:solidFill>
              </a:rPr>
              <a:t>modelli</a:t>
            </a:r>
            <a:r>
              <a:rPr lang="en" sz="2200">
                <a:solidFill>
                  <a:schemeClr val="bg2"/>
                </a:solidFill>
              </a:rPr>
              <a:t> SDPD e RW </a:t>
            </a:r>
            <a:r>
              <a:rPr lang="en" sz="2200" err="1">
                <a:solidFill>
                  <a:schemeClr val="bg2"/>
                </a:solidFill>
              </a:rPr>
              <a:t>raggruppati</a:t>
            </a:r>
            <a:r>
              <a:rPr lang="en" sz="2200">
                <a:solidFill>
                  <a:schemeClr val="bg2"/>
                </a:solidFill>
              </a:rPr>
              <a:t> per </a:t>
            </a:r>
            <a:r>
              <a:rPr lang="en" sz="2200" err="1">
                <a:solidFill>
                  <a:schemeClr val="bg2"/>
                </a:solidFill>
              </a:rPr>
              <a:t>tasso</a:t>
            </a:r>
            <a:r>
              <a:rPr lang="en" sz="2200">
                <a:solidFill>
                  <a:schemeClr val="bg2"/>
                </a:solidFill>
              </a:rPr>
              <a:t> di </a:t>
            </a:r>
            <a:r>
              <a:rPr lang="en" sz="2200" err="1">
                <a:solidFill>
                  <a:schemeClr val="bg2"/>
                </a:solidFill>
              </a:rPr>
              <a:t>crescita</a:t>
            </a:r>
            <a:r>
              <a:rPr lang="en" sz="2200">
                <a:solidFill>
                  <a:schemeClr val="bg2"/>
                </a:solidFill>
              </a:rPr>
              <a:t> medio (2009-2016)</a:t>
            </a:r>
            <a:endParaRPr lang="it-IT">
              <a:solidFill>
                <a:schemeClr val="bg2"/>
              </a:solidFill>
            </a:endParaRPr>
          </a:p>
        </p:txBody>
      </p:sp>
      <p:pic>
        <p:nvPicPr>
          <p:cNvPr id="5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99D98B8A-AE3B-5442-1239-E794C928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6" y="1384185"/>
            <a:ext cx="6457949" cy="34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4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0"/>
          <p:cNvGrpSpPr/>
          <p:nvPr/>
        </p:nvGrpSpPr>
        <p:grpSpPr>
          <a:xfrm rot="10800000" flipH="1">
            <a:off x="7092252" y="3471397"/>
            <a:ext cx="4357122" cy="707497"/>
            <a:chOff x="6456475" y="3575600"/>
            <a:chExt cx="3403204" cy="552603"/>
          </a:xfrm>
        </p:grpSpPr>
        <p:sp>
          <p:nvSpPr>
            <p:cNvPr id="240" name="Google Shape;240;p30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30"/>
          <p:cNvGrpSpPr/>
          <p:nvPr/>
        </p:nvGrpSpPr>
        <p:grpSpPr>
          <a:xfrm rot="10800000" flipH="1">
            <a:off x="6076906" y="4178885"/>
            <a:ext cx="5455165" cy="875381"/>
            <a:chOff x="6456469" y="3575596"/>
            <a:chExt cx="3443700" cy="552604"/>
          </a:xfrm>
        </p:grpSpPr>
        <p:sp>
          <p:nvSpPr>
            <p:cNvPr id="243" name="Google Shape;243;p3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720000" y="423083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err="1">
                <a:solidFill>
                  <a:srgbClr val="002080"/>
                </a:solidFill>
              </a:rPr>
              <a:t>Conclusioni</a:t>
            </a:r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378121" y="994253"/>
            <a:ext cx="7797644" cy="3506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">
              <a:solidFill>
                <a:schemeClr val="tx1"/>
              </a:solidFill>
            </a:endParaRPr>
          </a:p>
          <a:p>
            <a:pPr>
              <a:buNone/>
            </a:pPr>
            <a:r>
              <a:rPr lang="en">
                <a:solidFill>
                  <a:srgbClr val="08D8DA"/>
                </a:solidFill>
              </a:rPr>
              <a:t>●  </a:t>
            </a:r>
            <a:r>
              <a:rPr lang="en">
                <a:solidFill>
                  <a:schemeClr val="tx1"/>
                </a:solidFill>
              </a:rPr>
              <a:t>Il </a:t>
            </a:r>
            <a:r>
              <a:rPr lang="en" err="1">
                <a:solidFill>
                  <a:schemeClr val="tx1"/>
                </a:solidFill>
              </a:rPr>
              <a:t>modello</a:t>
            </a:r>
            <a:r>
              <a:rPr lang="en">
                <a:solidFill>
                  <a:schemeClr val="tx1"/>
                </a:solidFill>
              </a:rPr>
              <a:t> SDPD </a:t>
            </a:r>
            <a:r>
              <a:rPr lang="en" err="1">
                <a:solidFill>
                  <a:schemeClr val="tx1"/>
                </a:solidFill>
              </a:rPr>
              <a:t>si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comporta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mediamente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meglio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dei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suoi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concorrenti</a:t>
            </a:r>
            <a:r>
              <a:rPr lang="en">
                <a:solidFill>
                  <a:schemeClr val="tx1"/>
                </a:solidFill>
              </a:rPr>
              <a:t> con </a:t>
            </a:r>
            <a:r>
              <a:rPr lang="en" err="1">
                <a:solidFill>
                  <a:schemeClr val="tx1"/>
                </a:solidFill>
              </a:rPr>
              <a:t>dati</a:t>
            </a:r>
            <a:r>
              <a:rPr lang="en">
                <a:solidFill>
                  <a:schemeClr val="tx1"/>
                </a:solidFill>
              </a:rPr>
              <a:t> panel </a:t>
            </a:r>
            <a:r>
              <a:rPr lang="en" err="1">
                <a:solidFill>
                  <a:schemeClr val="tx1"/>
                </a:solidFill>
              </a:rPr>
              <a:t>caratterizzati</a:t>
            </a:r>
            <a:r>
              <a:rPr lang="en">
                <a:solidFill>
                  <a:schemeClr val="tx1"/>
                </a:solidFill>
              </a:rPr>
              <a:t> da </a:t>
            </a:r>
            <a:r>
              <a:rPr lang="en" err="1">
                <a:solidFill>
                  <a:schemeClr val="tx1"/>
                </a:solidFill>
              </a:rPr>
              <a:t>finestre</a:t>
            </a:r>
            <a:r>
              <a:rPr lang="en">
                <a:solidFill>
                  <a:schemeClr val="tx1"/>
                </a:solidFill>
              </a:rPr>
              <a:t> non </a:t>
            </a:r>
            <a:r>
              <a:rPr lang="en" err="1">
                <a:solidFill>
                  <a:schemeClr val="tx1"/>
                </a:solidFill>
              </a:rPr>
              <a:t>troppo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lunghe</a:t>
            </a:r>
            <a:r>
              <a:rPr lang="en">
                <a:solidFill>
                  <a:schemeClr val="tx1"/>
                </a:solidFill>
              </a:rPr>
              <a:t>.</a:t>
            </a:r>
          </a:p>
          <a:p>
            <a:pPr>
              <a:buNone/>
            </a:pPr>
            <a:endParaRPr lang="en">
              <a:solidFill>
                <a:schemeClr val="tx1"/>
              </a:solidFill>
            </a:endParaRPr>
          </a:p>
          <a:p>
            <a:pPr>
              <a:buNone/>
            </a:pPr>
            <a:r>
              <a:rPr lang="en">
                <a:solidFill>
                  <a:srgbClr val="08D8DA"/>
                </a:solidFill>
              </a:rPr>
              <a:t>●  </a:t>
            </a:r>
            <a:r>
              <a:rPr lang="en">
                <a:solidFill>
                  <a:schemeClr val="tx1"/>
                </a:solidFill>
              </a:rPr>
              <a:t>Al </a:t>
            </a:r>
            <a:r>
              <a:rPr lang="en" err="1">
                <a:solidFill>
                  <a:schemeClr val="tx1"/>
                </a:solidFill>
              </a:rPr>
              <a:t>contrario</a:t>
            </a:r>
            <a:r>
              <a:rPr lang="en">
                <a:solidFill>
                  <a:schemeClr val="tx1"/>
                </a:solidFill>
              </a:rPr>
              <a:t>, </a:t>
            </a:r>
            <a:r>
              <a:rPr lang="en" err="1">
                <a:solidFill>
                  <a:schemeClr val="tx1"/>
                </a:solidFill>
              </a:rPr>
              <a:t>l'AR</a:t>
            </a:r>
            <a:r>
              <a:rPr lang="en">
                <a:solidFill>
                  <a:schemeClr val="tx1"/>
                </a:solidFill>
              </a:rPr>
              <a:t> ha </a:t>
            </a:r>
            <a:r>
              <a:rPr lang="en" err="1">
                <a:solidFill>
                  <a:schemeClr val="tx1"/>
                </a:solidFill>
              </a:rPr>
              <a:t>bisogno</a:t>
            </a:r>
            <a:r>
              <a:rPr lang="en">
                <a:solidFill>
                  <a:schemeClr val="tx1"/>
                </a:solidFill>
              </a:rPr>
              <a:t> di </a:t>
            </a:r>
            <a:r>
              <a:rPr lang="en" err="1">
                <a:solidFill>
                  <a:schemeClr val="tx1"/>
                </a:solidFill>
              </a:rPr>
              <a:t>una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serie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temporale</a:t>
            </a:r>
            <a:r>
              <a:rPr lang="en">
                <a:solidFill>
                  <a:schemeClr val="tx1"/>
                </a:solidFill>
              </a:rPr>
              <a:t> molto </a:t>
            </a:r>
            <a:r>
              <a:rPr lang="en" err="1">
                <a:solidFill>
                  <a:schemeClr val="tx1"/>
                </a:solidFill>
              </a:rPr>
              <a:t>più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lunga</a:t>
            </a:r>
            <a:r>
              <a:rPr lang="en">
                <a:solidFill>
                  <a:schemeClr val="tx1"/>
                </a:solidFill>
              </a:rPr>
              <a:t> per </a:t>
            </a:r>
            <a:r>
              <a:rPr lang="en" err="1">
                <a:solidFill>
                  <a:schemeClr val="tx1"/>
                </a:solidFill>
              </a:rPr>
              <a:t>ottenere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risultati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leggermente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migliori</a:t>
            </a:r>
            <a:r>
              <a:rPr lang="en">
                <a:solidFill>
                  <a:schemeClr val="tx1"/>
                </a:solidFill>
              </a:rPr>
              <a:t>.</a:t>
            </a:r>
          </a:p>
          <a:p>
            <a:pPr>
              <a:buNone/>
            </a:pPr>
            <a:endParaRPr lang="en">
              <a:solidFill>
                <a:srgbClr val="08D8DA"/>
              </a:solidFill>
            </a:endParaRPr>
          </a:p>
          <a:p>
            <a:pPr>
              <a:buNone/>
            </a:pPr>
            <a:r>
              <a:rPr lang="en">
                <a:solidFill>
                  <a:srgbClr val="08D8DA"/>
                </a:solidFill>
              </a:rPr>
              <a:t>●  </a:t>
            </a:r>
            <a:r>
              <a:rPr lang="en" err="1">
                <a:solidFill>
                  <a:schemeClr val="tx1"/>
                </a:solidFill>
              </a:rPr>
              <a:t>Tuttavia</a:t>
            </a:r>
            <a:r>
              <a:rPr lang="en">
                <a:solidFill>
                  <a:schemeClr val="tx1"/>
                </a:solidFill>
              </a:rPr>
              <a:t>, </a:t>
            </a:r>
            <a:r>
              <a:rPr lang="en" err="1">
                <a:solidFill>
                  <a:schemeClr val="tx1"/>
                </a:solidFill>
              </a:rPr>
              <a:t>quando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viene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rilevata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una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cointegrazione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temporale</a:t>
            </a:r>
            <a:r>
              <a:rPr lang="en">
                <a:solidFill>
                  <a:schemeClr val="tx1"/>
                </a:solidFill>
              </a:rPr>
              <a:t>, il </a:t>
            </a:r>
            <a:r>
              <a:rPr lang="en" err="1">
                <a:solidFill>
                  <a:schemeClr val="tx1"/>
                </a:solidFill>
              </a:rPr>
              <a:t>modello</a:t>
            </a:r>
            <a:r>
              <a:rPr lang="en">
                <a:solidFill>
                  <a:schemeClr val="tx1"/>
                </a:solidFill>
              </a:rPr>
              <a:t> RW è da </a:t>
            </a:r>
            <a:r>
              <a:rPr lang="en" err="1">
                <a:solidFill>
                  <a:schemeClr val="tx1"/>
                </a:solidFill>
              </a:rPr>
              <a:t>preferire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sia</a:t>
            </a:r>
            <a:r>
              <a:rPr lang="en">
                <a:solidFill>
                  <a:schemeClr val="tx1"/>
                </a:solidFill>
              </a:rPr>
              <a:t> all' AR </a:t>
            </a:r>
            <a:r>
              <a:rPr lang="en" err="1">
                <a:solidFill>
                  <a:schemeClr val="tx1"/>
                </a:solidFill>
              </a:rPr>
              <a:t>che</a:t>
            </a:r>
            <a:r>
              <a:rPr lang="en">
                <a:solidFill>
                  <a:schemeClr val="tx1"/>
                </a:solidFill>
              </a:rPr>
              <a:t> al </a:t>
            </a:r>
            <a:r>
              <a:rPr lang="en" err="1">
                <a:solidFill>
                  <a:schemeClr val="tx1"/>
                </a:solidFill>
              </a:rPr>
              <a:t>modello</a:t>
            </a:r>
            <a:r>
              <a:rPr lang="en">
                <a:solidFill>
                  <a:schemeClr val="tx1"/>
                </a:solidFill>
              </a:rPr>
              <a:t> SDPD, </a:t>
            </a:r>
            <a:r>
              <a:rPr lang="en" err="1">
                <a:solidFill>
                  <a:schemeClr val="tx1"/>
                </a:solidFill>
              </a:rPr>
              <a:t>anche</a:t>
            </a:r>
            <a:r>
              <a:rPr lang="en">
                <a:solidFill>
                  <a:schemeClr val="tx1"/>
                </a:solidFill>
              </a:rPr>
              <a:t> in </a:t>
            </a:r>
            <a:r>
              <a:rPr lang="en" err="1">
                <a:solidFill>
                  <a:schemeClr val="tx1"/>
                </a:solidFill>
              </a:rPr>
              <a:t>presenza</a:t>
            </a:r>
            <a:r>
              <a:rPr lang="en">
                <a:solidFill>
                  <a:schemeClr val="tx1"/>
                </a:solidFill>
              </a:rPr>
              <a:t> di panel </a:t>
            </a:r>
            <a:r>
              <a:rPr lang="en" err="1">
                <a:solidFill>
                  <a:schemeClr val="tx1"/>
                </a:solidFill>
              </a:rPr>
              <a:t>brevi</a:t>
            </a:r>
            <a:r>
              <a:rPr lang="en">
                <a:solidFill>
                  <a:schemeClr val="tx1"/>
                </a:solidFill>
              </a:rPr>
              <a:t>.</a:t>
            </a:r>
          </a:p>
          <a:p>
            <a:pPr>
              <a:buNone/>
            </a:pPr>
            <a:endParaRPr lang="en">
              <a:solidFill>
                <a:schemeClr val="tx1"/>
              </a:solidFill>
            </a:endParaRPr>
          </a:p>
          <a:p>
            <a:pPr>
              <a:buNone/>
            </a:pPr>
            <a:r>
              <a:rPr lang="en">
                <a:solidFill>
                  <a:srgbClr val="08D8DA"/>
                </a:solidFill>
              </a:rPr>
              <a:t>●  </a:t>
            </a:r>
            <a:r>
              <a:rPr lang="en">
                <a:solidFill>
                  <a:schemeClr val="tx1"/>
                </a:solidFill>
              </a:rPr>
              <a:t>In </a:t>
            </a:r>
            <a:r>
              <a:rPr lang="en" err="1">
                <a:solidFill>
                  <a:schemeClr val="tx1"/>
                </a:solidFill>
              </a:rPr>
              <a:t>conclusione</a:t>
            </a:r>
            <a:r>
              <a:rPr lang="en">
                <a:solidFill>
                  <a:schemeClr val="tx1"/>
                </a:solidFill>
              </a:rPr>
              <a:t>, è </a:t>
            </a:r>
            <a:r>
              <a:rPr lang="en" err="1">
                <a:solidFill>
                  <a:schemeClr val="tx1"/>
                </a:solidFill>
              </a:rPr>
              <a:t>importante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che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i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responsabili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delle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politiche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locali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comprendessero</a:t>
            </a:r>
            <a:r>
              <a:rPr lang="en">
                <a:solidFill>
                  <a:schemeClr val="tx1"/>
                </a:solidFill>
              </a:rPr>
              <a:t> il </a:t>
            </a:r>
            <a:r>
              <a:rPr lang="en" err="1">
                <a:solidFill>
                  <a:schemeClr val="tx1"/>
                </a:solidFill>
              </a:rPr>
              <a:t>ruolo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cruciale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delle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previsioni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regionali</a:t>
            </a:r>
            <a:r>
              <a:rPr lang="en">
                <a:solidFill>
                  <a:schemeClr val="tx1"/>
                </a:solidFill>
              </a:rPr>
              <a:t> per </a:t>
            </a:r>
            <a:r>
              <a:rPr lang="en" err="1">
                <a:solidFill>
                  <a:schemeClr val="tx1"/>
                </a:solidFill>
              </a:rPr>
              <a:t>identificare</a:t>
            </a:r>
            <a:r>
              <a:rPr lang="en">
                <a:solidFill>
                  <a:schemeClr val="tx1"/>
                </a:solidFill>
              </a:rPr>
              <a:t> la </a:t>
            </a:r>
            <a:r>
              <a:rPr lang="en" err="1">
                <a:solidFill>
                  <a:schemeClr val="tx1"/>
                </a:solidFill>
              </a:rPr>
              <a:t>determinante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dello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sviluppo</a:t>
            </a:r>
            <a:r>
              <a:rPr lang="en">
                <a:solidFill>
                  <a:schemeClr val="tx1"/>
                </a:solidFill>
              </a:rPr>
              <a:t> </a:t>
            </a:r>
            <a:r>
              <a:rPr lang="en" err="1">
                <a:solidFill>
                  <a:schemeClr val="tx1"/>
                </a:solidFill>
              </a:rPr>
              <a:t>economico</a:t>
            </a:r>
            <a:r>
              <a:rPr lang="en">
                <a:solidFill>
                  <a:schemeClr val="tx1"/>
                </a:solidFill>
              </a:rPr>
              <a:t> e </a:t>
            </a:r>
            <a:r>
              <a:rPr lang="en" err="1">
                <a:solidFill>
                  <a:schemeClr val="tx1"/>
                </a:solidFill>
              </a:rPr>
              <a:t>garantendo</a:t>
            </a:r>
            <a:r>
              <a:rPr lang="en">
                <a:solidFill>
                  <a:schemeClr val="tx1"/>
                </a:solidFill>
              </a:rPr>
              <a:t> la </a:t>
            </a:r>
            <a:r>
              <a:rPr lang="en" err="1">
                <a:solidFill>
                  <a:schemeClr val="tx1"/>
                </a:solidFill>
              </a:rPr>
              <a:t>crescita</a:t>
            </a:r>
            <a:r>
              <a:rPr lang="en">
                <a:solidFill>
                  <a:schemeClr val="tx1"/>
                </a:solidFill>
              </a:rPr>
              <a:t> </a:t>
            </a:r>
            <a:r>
              <a:rPr lang="en" err="1">
                <a:solidFill>
                  <a:schemeClr val="tx1"/>
                </a:solidFill>
              </a:rPr>
              <a:t>futura</a:t>
            </a:r>
            <a:r>
              <a:rPr lang="en">
                <a:solidFill>
                  <a:schemeClr val="tx1"/>
                </a:solidFill>
              </a:rPr>
              <a:t>.</a:t>
            </a:r>
          </a:p>
          <a:p>
            <a:pPr>
              <a:buNone/>
            </a:pPr>
            <a:endParaRPr lang="en">
              <a:solidFill>
                <a:srgbClr val="08D8DA"/>
              </a:solidFill>
            </a:endParaRPr>
          </a:p>
          <a:p>
            <a:pPr>
              <a:buNone/>
            </a:pPr>
            <a:endParaRPr lang="en">
              <a:solidFill>
                <a:schemeClr val="tx1"/>
              </a:solidFill>
            </a:endParaRPr>
          </a:p>
          <a:p>
            <a:pPr>
              <a:buNone/>
            </a:pPr>
            <a:endParaRPr lang="en">
              <a:solidFill>
                <a:srgbClr val="08D8DA"/>
              </a:solidFill>
            </a:endParaRPr>
          </a:p>
          <a:p>
            <a:pPr marL="139700" lvl="0" indent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>
              <a:solidFill>
                <a:srgbClr val="191919"/>
              </a:solidFill>
            </a:endParaRPr>
          </a:p>
          <a:p>
            <a:pPr>
              <a:buNone/>
            </a:pPr>
            <a:endParaRPr lang="en">
              <a:solidFill>
                <a:srgbClr val="08D8DA"/>
              </a:solidFill>
            </a:endParaRPr>
          </a:p>
          <a:p>
            <a:pPr marL="2540" indent="0">
              <a:buNone/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5922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0"/>
          <p:cNvGrpSpPr/>
          <p:nvPr/>
        </p:nvGrpSpPr>
        <p:grpSpPr>
          <a:xfrm rot="10800000" flipH="1">
            <a:off x="6695091" y="3651565"/>
            <a:ext cx="6679337" cy="760017"/>
            <a:chOff x="6456475" y="3575600"/>
            <a:chExt cx="3403205" cy="552603"/>
          </a:xfrm>
        </p:grpSpPr>
        <p:sp>
          <p:nvSpPr>
            <p:cNvPr id="240" name="Google Shape;240;p30"/>
            <p:cNvSpPr/>
            <p:nvPr/>
          </p:nvSpPr>
          <p:spPr>
            <a:xfrm>
              <a:off x="6456480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30"/>
          <p:cNvGrpSpPr/>
          <p:nvPr/>
        </p:nvGrpSpPr>
        <p:grpSpPr>
          <a:xfrm rot="10800000" flipH="1">
            <a:off x="4836097" y="4411579"/>
            <a:ext cx="6679335" cy="760022"/>
            <a:chOff x="6456469" y="3575596"/>
            <a:chExt cx="3443700" cy="552604"/>
          </a:xfrm>
        </p:grpSpPr>
        <p:sp>
          <p:nvSpPr>
            <p:cNvPr id="243" name="Google Shape;243;p3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720000" y="423083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 err="1">
                <a:solidFill>
                  <a:srgbClr val="002080"/>
                </a:solidFill>
              </a:rPr>
              <a:t>Riferimenti</a:t>
            </a:r>
            <a:endParaRPr lang="en" sz="3600" dirty="0">
              <a:solidFill>
                <a:srgbClr val="002080"/>
              </a:solidFill>
            </a:endParaRPr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378121" y="994253"/>
            <a:ext cx="7797644" cy="3506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" dirty="0">
              <a:solidFill>
                <a:schemeClr val="tx1"/>
              </a:solidFill>
            </a:endParaRPr>
          </a:p>
          <a:p>
            <a:pPr>
              <a:buNone/>
            </a:pPr>
            <a:endParaRPr lang="en" dirty="0">
              <a:solidFill>
                <a:schemeClr val="tx1"/>
              </a:solidFill>
            </a:endParaRPr>
          </a:p>
          <a:p>
            <a:pPr>
              <a:buNone/>
            </a:pPr>
            <a:endParaRPr lang="en" dirty="0">
              <a:solidFill>
                <a:schemeClr val="tx1"/>
              </a:solidFill>
            </a:endParaRPr>
          </a:p>
          <a:p>
            <a:r>
              <a:rPr lang="it-IT" sz="2400" b="1" dirty="0">
                <a:solidFill>
                  <a:schemeClr val="tx1"/>
                </a:solidFill>
                <a:effectLst/>
                <a:latin typeface="Nunito" pitchFamily="2" charset="77"/>
              </a:rPr>
              <a:t>Forecasting </a:t>
            </a:r>
            <a:r>
              <a:rPr lang="it-IT" sz="2400" b="1" dirty="0" err="1">
                <a:solidFill>
                  <a:schemeClr val="tx1"/>
                </a:solidFill>
                <a:effectLst/>
                <a:latin typeface="Nunito" pitchFamily="2" charset="77"/>
              </a:rPr>
              <a:t>Regional</a:t>
            </a:r>
            <a:r>
              <a:rPr lang="it-IT" sz="2400" b="1" dirty="0">
                <a:solidFill>
                  <a:schemeClr val="tx1"/>
                </a:solidFill>
                <a:effectLst/>
                <a:latin typeface="Nunito" pitchFamily="2" charset="77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effectLst/>
                <a:latin typeface="Nunito" pitchFamily="2" charset="77"/>
              </a:rPr>
              <a:t>GDPs</a:t>
            </a:r>
            <a:r>
              <a:rPr lang="it-IT" sz="2400" b="1" dirty="0">
                <a:solidFill>
                  <a:schemeClr val="tx1"/>
                </a:solidFill>
                <a:effectLst/>
                <a:latin typeface="Nunito" pitchFamily="2" charset="77"/>
              </a:rPr>
              <a:t>: a </a:t>
            </a:r>
            <a:r>
              <a:rPr lang="it-IT" sz="2400" b="1" dirty="0" err="1">
                <a:solidFill>
                  <a:schemeClr val="tx1"/>
                </a:solidFill>
                <a:effectLst/>
                <a:latin typeface="Nunito" pitchFamily="2" charset="77"/>
              </a:rPr>
              <a:t>Comparison</a:t>
            </a:r>
            <a:r>
              <a:rPr lang="it-IT" sz="2400" b="1" dirty="0">
                <a:solidFill>
                  <a:schemeClr val="tx1"/>
                </a:solidFill>
                <a:effectLst/>
                <a:latin typeface="Nunito" pitchFamily="2" charset="77"/>
              </a:rPr>
              <a:t> with </a:t>
            </a:r>
            <a:r>
              <a:rPr lang="it-IT" sz="2400" b="1" dirty="0" err="1">
                <a:solidFill>
                  <a:schemeClr val="tx1"/>
                </a:solidFill>
                <a:effectLst/>
                <a:latin typeface="Nunito" pitchFamily="2" charset="77"/>
              </a:rPr>
              <a:t>Spatial</a:t>
            </a:r>
            <a:r>
              <a:rPr lang="it-IT" sz="2400" b="1" dirty="0">
                <a:solidFill>
                  <a:schemeClr val="tx1"/>
                </a:solidFill>
                <a:effectLst/>
                <a:latin typeface="Nunito" pitchFamily="2" charset="77"/>
              </a:rPr>
              <a:t> Dynamic Panel Data Models</a:t>
            </a:r>
            <a:r>
              <a:rPr lang="it-IT" sz="1800" dirty="0">
                <a:solidFill>
                  <a:schemeClr val="tx1"/>
                </a:solidFill>
                <a:effectLst/>
                <a:latin typeface="Nunito" pitchFamily="2" charset="77"/>
              </a:rPr>
              <a:t>, Anna Gloria </a:t>
            </a:r>
            <a:r>
              <a:rPr lang="it-IT" sz="1800" dirty="0" err="1">
                <a:solidFill>
                  <a:schemeClr val="tx1"/>
                </a:solidFill>
                <a:effectLst/>
                <a:latin typeface="Nunito" pitchFamily="2" charset="77"/>
              </a:rPr>
              <a:t>Bille</a:t>
            </a:r>
            <a:r>
              <a:rPr lang="it-IT" sz="1800" dirty="0">
                <a:solidFill>
                  <a:schemeClr val="tx1"/>
                </a:solidFill>
                <a:effectLst/>
                <a:latin typeface="Nunito" pitchFamily="2" charset="77"/>
              </a:rPr>
              <a:t>́ Alessio </a:t>
            </a:r>
            <a:r>
              <a:rPr lang="it-IT" sz="1800" dirty="0" err="1">
                <a:solidFill>
                  <a:schemeClr val="tx1"/>
                </a:solidFill>
                <a:effectLst/>
                <a:latin typeface="Nunito" pitchFamily="2" charset="77"/>
              </a:rPr>
              <a:t>Tomelleri</a:t>
            </a:r>
            <a:r>
              <a:rPr lang="it-IT" sz="1800" dirty="0">
                <a:solidFill>
                  <a:schemeClr val="tx1"/>
                </a:solidFill>
                <a:effectLst/>
                <a:latin typeface="Nunito" pitchFamily="2" charset="77"/>
              </a:rPr>
              <a:t> Francesco Ravazzolo – </a:t>
            </a:r>
            <a:r>
              <a:rPr lang="it-IT" sz="1800" dirty="0" err="1">
                <a:solidFill>
                  <a:schemeClr val="tx1"/>
                </a:solidFill>
                <a:effectLst/>
                <a:latin typeface="Nunito" pitchFamily="2" charset="77"/>
              </a:rPr>
              <a:t>December</a:t>
            </a:r>
            <a:r>
              <a:rPr lang="it-IT" sz="1800" dirty="0">
                <a:solidFill>
                  <a:schemeClr val="tx1"/>
                </a:solidFill>
                <a:effectLst/>
                <a:latin typeface="Nunito" pitchFamily="2" charset="77"/>
              </a:rPr>
              <a:t> 2021 FBK-IRVAPP Working Paper No. 2021-02 </a:t>
            </a:r>
            <a:endParaRPr lang="en" dirty="0">
              <a:solidFill>
                <a:schemeClr val="tx1"/>
              </a:solidFill>
              <a:latin typeface="Nunito" pitchFamily="2" charset="77"/>
            </a:endParaRPr>
          </a:p>
          <a:p>
            <a:pPr>
              <a:buNone/>
            </a:pPr>
            <a:endParaRPr lang="en" dirty="0">
              <a:solidFill>
                <a:schemeClr val="tx1"/>
              </a:solidFill>
            </a:endParaRPr>
          </a:p>
          <a:p>
            <a:pPr>
              <a:buNone/>
            </a:pPr>
            <a:endParaRPr lang="en" dirty="0">
              <a:solidFill>
                <a:srgbClr val="08D8DA"/>
              </a:solidFill>
            </a:endParaRPr>
          </a:p>
          <a:p>
            <a:pPr marL="139700" lvl="0" indent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>
              <a:solidFill>
                <a:srgbClr val="191919"/>
              </a:solidFill>
            </a:endParaRPr>
          </a:p>
          <a:p>
            <a:pPr>
              <a:buNone/>
            </a:pPr>
            <a:endParaRPr lang="en" dirty="0">
              <a:solidFill>
                <a:srgbClr val="08D8DA"/>
              </a:solidFill>
            </a:endParaRPr>
          </a:p>
          <a:p>
            <a:pPr marL="2540" indent="0"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47038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0"/>
          <p:cNvGrpSpPr/>
          <p:nvPr/>
        </p:nvGrpSpPr>
        <p:grpSpPr>
          <a:xfrm rot="10800000" flipH="1">
            <a:off x="7092252" y="3471397"/>
            <a:ext cx="4357122" cy="707497"/>
            <a:chOff x="6456475" y="3575600"/>
            <a:chExt cx="3403204" cy="552603"/>
          </a:xfrm>
        </p:grpSpPr>
        <p:sp>
          <p:nvSpPr>
            <p:cNvPr id="240" name="Google Shape;240;p30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30"/>
          <p:cNvGrpSpPr/>
          <p:nvPr/>
        </p:nvGrpSpPr>
        <p:grpSpPr>
          <a:xfrm rot="10800000" flipH="1">
            <a:off x="6076906" y="4178885"/>
            <a:ext cx="5455165" cy="875381"/>
            <a:chOff x="6456469" y="3575596"/>
            <a:chExt cx="3443700" cy="552604"/>
          </a:xfrm>
        </p:grpSpPr>
        <p:sp>
          <p:nvSpPr>
            <p:cNvPr id="243" name="Google Shape;243;p3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720000" y="358385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err="1">
                <a:solidFill>
                  <a:srgbClr val="002080"/>
                </a:solidFill>
              </a:rPr>
              <a:t>Modelli</a:t>
            </a:r>
            <a:r>
              <a:rPr lang="en" sz="4000">
                <a:solidFill>
                  <a:srgbClr val="002080"/>
                </a:solidFill>
              </a:rPr>
              <a:t> e </a:t>
            </a:r>
            <a:r>
              <a:rPr lang="en" sz="4000" err="1">
                <a:solidFill>
                  <a:srgbClr val="002080"/>
                </a:solidFill>
              </a:rPr>
              <a:t>Strumenti</a:t>
            </a:r>
            <a:endParaRPr lang="it-IT" sz="4000"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720000" y="1169958"/>
            <a:ext cx="7710900" cy="27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>
                <a:solidFill>
                  <a:srgbClr val="08D8DA"/>
                </a:solidFill>
              </a:rPr>
              <a:t> </a:t>
            </a:r>
            <a:r>
              <a:rPr lang="en" sz="1800">
                <a:solidFill>
                  <a:srgbClr val="191919"/>
                </a:solidFill>
              </a:rPr>
              <a:t>La </a:t>
            </a:r>
            <a:r>
              <a:rPr lang="en" sz="1800" err="1">
                <a:solidFill>
                  <a:srgbClr val="191919"/>
                </a:solidFill>
              </a:rPr>
              <a:t>previsione</a:t>
            </a:r>
            <a:r>
              <a:rPr lang="en" sz="1800">
                <a:solidFill>
                  <a:srgbClr val="191919"/>
                </a:solidFill>
              </a:rPr>
              <a:t> del GDP </a:t>
            </a:r>
            <a:r>
              <a:rPr lang="en" sz="1800" err="1">
                <a:solidFill>
                  <a:srgbClr val="191919"/>
                </a:solidFill>
              </a:rPr>
              <a:t>regionale</a:t>
            </a:r>
            <a:r>
              <a:rPr lang="en" sz="1800">
                <a:solidFill>
                  <a:srgbClr val="191919"/>
                </a:solidFill>
              </a:rPr>
              <a:t> </a:t>
            </a:r>
            <a:r>
              <a:rPr lang="en" sz="1800" err="1">
                <a:solidFill>
                  <a:srgbClr val="191919"/>
                </a:solidFill>
              </a:rPr>
              <a:t>viene</a:t>
            </a:r>
            <a:r>
              <a:rPr lang="en" sz="1800">
                <a:solidFill>
                  <a:srgbClr val="191919"/>
                </a:solidFill>
              </a:rPr>
              <a:t> </a:t>
            </a:r>
            <a:r>
              <a:rPr lang="en" sz="1800" err="1">
                <a:solidFill>
                  <a:srgbClr val="191919"/>
                </a:solidFill>
              </a:rPr>
              <a:t>effettuta</a:t>
            </a:r>
            <a:r>
              <a:rPr lang="en" sz="1800">
                <a:solidFill>
                  <a:srgbClr val="191919"/>
                </a:solidFill>
              </a:rPr>
              <a:t> </a:t>
            </a:r>
            <a:r>
              <a:rPr lang="en" sz="1800" err="1">
                <a:solidFill>
                  <a:srgbClr val="191919"/>
                </a:solidFill>
              </a:rPr>
              <a:t>attraverso</a:t>
            </a:r>
            <a:r>
              <a:rPr lang="en" sz="1800">
                <a:solidFill>
                  <a:srgbClr val="191919"/>
                </a:solidFill>
              </a:rPr>
              <a:t> </a:t>
            </a:r>
            <a:r>
              <a:rPr lang="en" sz="1800" err="1">
                <a:solidFill>
                  <a:srgbClr val="191919"/>
                </a:solidFill>
              </a:rPr>
              <a:t>strumenti</a:t>
            </a:r>
            <a:r>
              <a:rPr lang="en" sz="1800">
                <a:solidFill>
                  <a:srgbClr val="191919"/>
                </a:solidFill>
              </a:rPr>
              <a:t> ed </a:t>
            </a:r>
            <a:r>
              <a:rPr lang="en" sz="1800" err="1">
                <a:solidFill>
                  <a:srgbClr val="191919"/>
                </a:solidFill>
              </a:rPr>
              <a:t>evidenze</a:t>
            </a:r>
            <a:r>
              <a:rPr lang="en" sz="1800">
                <a:solidFill>
                  <a:srgbClr val="191919"/>
                </a:solidFill>
              </a:rPr>
              <a:t> </a:t>
            </a:r>
            <a:r>
              <a:rPr lang="en" sz="1800" err="1">
                <a:solidFill>
                  <a:srgbClr val="191919"/>
                </a:solidFill>
              </a:rPr>
              <a:t>empiriche</a:t>
            </a:r>
            <a:r>
              <a:rPr lang="en" sz="1800">
                <a:solidFill>
                  <a:srgbClr val="191919"/>
                </a:solidFill>
              </a:rPr>
              <a:t> in </a:t>
            </a:r>
            <a:r>
              <a:rPr lang="en" sz="1800" err="1">
                <a:solidFill>
                  <a:srgbClr val="191919"/>
                </a:solidFill>
              </a:rPr>
              <a:t>econometria</a:t>
            </a:r>
            <a:r>
              <a:rPr lang="en" sz="1800">
                <a:solidFill>
                  <a:srgbClr val="191919"/>
                </a:solidFill>
              </a:rPr>
              <a:t> </a:t>
            </a:r>
            <a:r>
              <a:rPr lang="en" sz="1800" err="1">
                <a:solidFill>
                  <a:srgbClr val="191919"/>
                </a:solidFill>
              </a:rPr>
              <a:t>spaziale</a:t>
            </a:r>
            <a:r>
              <a:rPr lang="en" sz="1800">
                <a:solidFill>
                  <a:srgbClr val="191919"/>
                </a:solidFill>
              </a:rPr>
              <a:t>.</a:t>
            </a:r>
            <a:endParaRPr lang="en" sz="1800">
              <a:solidFill>
                <a:srgbClr val="08D8DA"/>
              </a:solidFill>
            </a:endParaRPr>
          </a:p>
          <a:p>
            <a:pPr>
              <a:buNone/>
            </a:pPr>
            <a:endParaRPr lang="en" sz="1800">
              <a:solidFill>
                <a:srgbClr val="08D8DA"/>
              </a:solidFill>
            </a:endParaRPr>
          </a:p>
          <a:p>
            <a:pPr>
              <a:buNone/>
            </a:pPr>
            <a:endParaRPr lang="en" sz="1800">
              <a:solidFill>
                <a:srgbClr val="08D8DA"/>
              </a:solidFill>
            </a:endParaRPr>
          </a:p>
          <a:p>
            <a:pPr>
              <a:buNone/>
            </a:pPr>
            <a:r>
              <a:rPr lang="en" sz="1800">
                <a:solidFill>
                  <a:srgbClr val="08D8DA"/>
                </a:solidFill>
              </a:rPr>
              <a:t>●  </a:t>
            </a:r>
            <a:r>
              <a:rPr lang="en" sz="1800"/>
              <a:t>Spatial Dynamic Panel Data Model (SDPD);</a:t>
            </a:r>
          </a:p>
          <a:p>
            <a:pPr>
              <a:buNone/>
            </a:pPr>
            <a:endParaRPr lang="en" sz="1800">
              <a:solidFill>
                <a:srgbClr val="08D8DA"/>
              </a:solidFill>
            </a:endParaRPr>
          </a:p>
          <a:p>
            <a:pPr>
              <a:buNone/>
            </a:pPr>
            <a:r>
              <a:rPr lang="en" sz="1800">
                <a:solidFill>
                  <a:srgbClr val="08D8DA"/>
                </a:solidFill>
              </a:rPr>
              <a:t>●  </a:t>
            </a:r>
            <a:r>
              <a:rPr lang="en" sz="1800"/>
              <a:t>Bias-corrected QML Approach;</a:t>
            </a:r>
          </a:p>
          <a:p>
            <a:pPr>
              <a:buNone/>
            </a:pPr>
            <a:endParaRPr lang="en" sz="1800">
              <a:solidFill>
                <a:srgbClr val="08D8DA"/>
              </a:solidFill>
            </a:endParaRPr>
          </a:p>
          <a:p>
            <a:pPr>
              <a:buNone/>
            </a:pPr>
            <a:r>
              <a:rPr lang="en" sz="1800">
                <a:solidFill>
                  <a:srgbClr val="08D8DA"/>
                </a:solidFill>
              </a:rPr>
              <a:t>●  </a:t>
            </a:r>
            <a:r>
              <a:rPr lang="en" sz="1800" err="1"/>
              <a:t>Variabili</a:t>
            </a:r>
            <a:r>
              <a:rPr lang="en" sz="1800"/>
              <a:t> </a:t>
            </a:r>
            <a:r>
              <a:rPr lang="en" sz="1800" err="1"/>
              <a:t>dipendenti</a:t>
            </a:r>
            <a:r>
              <a:rPr lang="en" sz="1800"/>
              <a:t> </a:t>
            </a:r>
            <a:r>
              <a:rPr lang="en" sz="1800" err="1"/>
              <a:t>ritardate</a:t>
            </a:r>
            <a:r>
              <a:rPr lang="en" sz="1800"/>
              <a:t> </a:t>
            </a:r>
            <a:r>
              <a:rPr lang="en" sz="1800" err="1"/>
              <a:t>nello</a:t>
            </a:r>
            <a:r>
              <a:rPr lang="en" sz="1800"/>
              <a:t> </a:t>
            </a:r>
            <a:r>
              <a:rPr lang="en" sz="1800" err="1"/>
              <a:t>spazio</a:t>
            </a:r>
            <a:r>
              <a:rPr lang="en" sz="1800"/>
              <a:t>-tempo come</a:t>
            </a:r>
          </a:p>
          <a:p>
            <a:pPr>
              <a:buNone/>
            </a:pPr>
            <a:r>
              <a:rPr lang="en" sz="1800"/>
              <a:t>    </a:t>
            </a:r>
            <a:r>
              <a:rPr lang="en" sz="1800" err="1"/>
              <a:t>potenziali</a:t>
            </a:r>
            <a:r>
              <a:rPr lang="en" sz="1800"/>
              <a:t> </a:t>
            </a:r>
            <a:r>
              <a:rPr lang="en" sz="1800" err="1"/>
              <a:t>regressori</a:t>
            </a:r>
            <a:r>
              <a:rPr lang="en" sz="1800"/>
              <a:t>;</a:t>
            </a:r>
            <a:endParaRPr lang="en"/>
          </a:p>
          <a:p>
            <a:pPr marL="2540" lvl="0" indent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720000" y="2221831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 dirty="0" err="1">
                <a:solidFill>
                  <a:srgbClr val="002080"/>
                </a:solidFill>
                <a:latin typeface="Nunito" pitchFamily="2" charset="77"/>
              </a:rPr>
              <a:t>Grazie</a:t>
            </a:r>
            <a:r>
              <a:rPr lang="en" sz="3600" dirty="0">
                <a:solidFill>
                  <a:srgbClr val="002080"/>
                </a:solidFill>
                <a:latin typeface="Nunito" pitchFamily="2" charset="77"/>
              </a:rPr>
              <a:t> per </a:t>
            </a:r>
            <a:r>
              <a:rPr lang="en" sz="3600" dirty="0" err="1">
                <a:solidFill>
                  <a:srgbClr val="002080"/>
                </a:solidFill>
                <a:latin typeface="Nunito" pitchFamily="2" charset="77"/>
              </a:rPr>
              <a:t>l’attenzione</a:t>
            </a:r>
            <a:r>
              <a:rPr lang="en" sz="3600" dirty="0">
                <a:solidFill>
                  <a:srgbClr val="002080"/>
                </a:solidFill>
                <a:latin typeface="Nunito" pitchFamily="2" charset="77"/>
              </a:rPr>
              <a:t>!</a:t>
            </a:r>
          </a:p>
        </p:txBody>
      </p:sp>
      <p:pic>
        <p:nvPicPr>
          <p:cNvPr id="4" name="Immagine 7" descr="Immagine che contiene Rettangolo&#10;&#10;Descrizione generata automaticamente">
            <a:extLst>
              <a:ext uri="{FF2B5EF4-FFF2-40B4-BE49-F238E27FC236}">
                <a16:creationId xmlns:a16="http://schemas.microsoft.com/office/drawing/2014/main" id="{B8DB1DBD-90C8-94DD-E343-631133AE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68928" y="-1691640"/>
            <a:ext cx="45719" cy="9143999"/>
          </a:xfrm>
          <a:prstGeom prst="rect">
            <a:avLst/>
          </a:prstGeom>
        </p:spPr>
      </p:pic>
      <p:grpSp>
        <p:nvGrpSpPr>
          <p:cNvPr id="5" name="Google Shape;229;p29">
            <a:extLst>
              <a:ext uri="{FF2B5EF4-FFF2-40B4-BE49-F238E27FC236}">
                <a16:creationId xmlns:a16="http://schemas.microsoft.com/office/drawing/2014/main" id="{6164A4A0-A1BE-4FCA-1685-FC523834716A}"/>
              </a:ext>
            </a:extLst>
          </p:cNvPr>
          <p:cNvGrpSpPr/>
          <p:nvPr/>
        </p:nvGrpSpPr>
        <p:grpSpPr>
          <a:xfrm rot="10800000" flipH="1">
            <a:off x="7858974" y="2643"/>
            <a:ext cx="1990879" cy="1919887"/>
            <a:chOff x="7518600" y="1769557"/>
            <a:chExt cx="2394232" cy="2358638"/>
          </a:xfrm>
        </p:grpSpPr>
        <p:grpSp>
          <p:nvGrpSpPr>
            <p:cNvPr id="6" name="Google Shape;230;p29">
              <a:extLst>
                <a:ext uri="{FF2B5EF4-FFF2-40B4-BE49-F238E27FC236}">
                  <a16:creationId xmlns:a16="http://schemas.microsoft.com/office/drawing/2014/main" id="{87AA3BFA-8F8C-795F-9702-2F1A2C420587}"/>
                </a:ext>
              </a:extLst>
            </p:cNvPr>
            <p:cNvGrpSpPr/>
            <p:nvPr/>
          </p:nvGrpSpPr>
          <p:grpSpPr>
            <a:xfrm rot="2700000">
              <a:off x="7735132" y="2112570"/>
              <a:ext cx="1045765" cy="1045615"/>
              <a:chOff x="3741950" y="353925"/>
              <a:chExt cx="1045775" cy="1045625"/>
            </a:xfrm>
          </p:grpSpPr>
          <p:sp>
            <p:nvSpPr>
              <p:cNvPr id="8" name="Google Shape;231;p29">
                <a:extLst>
                  <a:ext uri="{FF2B5EF4-FFF2-40B4-BE49-F238E27FC236}">
                    <a16:creationId xmlns:a16="http://schemas.microsoft.com/office/drawing/2014/main" id="{31B4FE71-BD5C-640C-A8B3-B0C1DEB0942E}"/>
                  </a:ext>
                </a:extLst>
              </p:cNvPr>
              <p:cNvSpPr/>
              <p:nvPr/>
            </p:nvSpPr>
            <p:spPr>
              <a:xfrm>
                <a:off x="3741950" y="1372675"/>
                <a:ext cx="26325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075" extrusionOk="0">
                    <a:moveTo>
                      <a:pt x="526" y="1"/>
                    </a:moveTo>
                    <a:cubicBezTo>
                      <a:pt x="491" y="1"/>
                      <a:pt x="455" y="8"/>
                      <a:pt x="427" y="22"/>
                    </a:cubicBezTo>
                    <a:cubicBezTo>
                      <a:pt x="398" y="22"/>
                      <a:pt x="370" y="22"/>
                      <a:pt x="313" y="50"/>
                    </a:cubicBezTo>
                    <a:cubicBezTo>
                      <a:pt x="284" y="50"/>
                      <a:pt x="256" y="79"/>
                      <a:pt x="228" y="107"/>
                    </a:cubicBezTo>
                    <a:cubicBezTo>
                      <a:pt x="199" y="107"/>
                      <a:pt x="171" y="136"/>
                      <a:pt x="142" y="164"/>
                    </a:cubicBezTo>
                    <a:cubicBezTo>
                      <a:pt x="57" y="249"/>
                      <a:pt x="0" y="392"/>
                      <a:pt x="0" y="534"/>
                    </a:cubicBezTo>
                    <a:cubicBezTo>
                      <a:pt x="0" y="676"/>
                      <a:pt x="57" y="818"/>
                      <a:pt x="142" y="903"/>
                    </a:cubicBezTo>
                    <a:cubicBezTo>
                      <a:pt x="171" y="932"/>
                      <a:pt x="199" y="960"/>
                      <a:pt x="228" y="989"/>
                    </a:cubicBezTo>
                    <a:cubicBezTo>
                      <a:pt x="256" y="989"/>
                      <a:pt x="284" y="1017"/>
                      <a:pt x="313" y="1046"/>
                    </a:cubicBezTo>
                    <a:cubicBezTo>
                      <a:pt x="370" y="1046"/>
                      <a:pt x="398" y="1046"/>
                      <a:pt x="427" y="1074"/>
                    </a:cubicBezTo>
                    <a:lnTo>
                      <a:pt x="626" y="1074"/>
                    </a:lnTo>
                    <a:cubicBezTo>
                      <a:pt x="654" y="1046"/>
                      <a:pt x="711" y="1046"/>
                      <a:pt x="739" y="1046"/>
                    </a:cubicBezTo>
                    <a:cubicBezTo>
                      <a:pt x="768" y="1017"/>
                      <a:pt x="796" y="989"/>
                      <a:pt x="825" y="989"/>
                    </a:cubicBezTo>
                    <a:cubicBezTo>
                      <a:pt x="853" y="960"/>
                      <a:pt x="882" y="932"/>
                      <a:pt x="910" y="903"/>
                    </a:cubicBezTo>
                    <a:cubicBezTo>
                      <a:pt x="938" y="903"/>
                      <a:pt x="938" y="875"/>
                      <a:pt x="967" y="847"/>
                    </a:cubicBezTo>
                    <a:cubicBezTo>
                      <a:pt x="995" y="818"/>
                      <a:pt x="995" y="790"/>
                      <a:pt x="1024" y="733"/>
                    </a:cubicBezTo>
                    <a:cubicBezTo>
                      <a:pt x="1024" y="704"/>
                      <a:pt x="1052" y="676"/>
                      <a:pt x="1052" y="648"/>
                    </a:cubicBezTo>
                    <a:cubicBezTo>
                      <a:pt x="1052" y="619"/>
                      <a:pt x="1052" y="562"/>
                      <a:pt x="1052" y="534"/>
                    </a:cubicBezTo>
                    <a:cubicBezTo>
                      <a:pt x="1052" y="392"/>
                      <a:pt x="995" y="249"/>
                      <a:pt x="910" y="164"/>
                    </a:cubicBezTo>
                    <a:cubicBezTo>
                      <a:pt x="882" y="136"/>
                      <a:pt x="853" y="107"/>
                      <a:pt x="825" y="107"/>
                    </a:cubicBezTo>
                    <a:cubicBezTo>
                      <a:pt x="796" y="79"/>
                      <a:pt x="768" y="50"/>
                      <a:pt x="739" y="50"/>
                    </a:cubicBezTo>
                    <a:cubicBezTo>
                      <a:pt x="711" y="22"/>
                      <a:pt x="654" y="22"/>
                      <a:pt x="626" y="22"/>
                    </a:cubicBezTo>
                    <a:cubicBezTo>
                      <a:pt x="597" y="8"/>
                      <a:pt x="562" y="1"/>
                      <a:pt x="5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32;p29">
                <a:extLst>
                  <a:ext uri="{FF2B5EF4-FFF2-40B4-BE49-F238E27FC236}">
                    <a16:creationId xmlns:a16="http://schemas.microsoft.com/office/drawing/2014/main" id="{1A243DC3-18EE-B4C9-FEFF-3C08DA2CBF38}"/>
                  </a:ext>
                </a:extLst>
              </p:cNvPr>
              <p:cNvSpPr/>
              <p:nvPr/>
            </p:nvSpPr>
            <p:spPr>
              <a:xfrm>
                <a:off x="3804500" y="417550"/>
                <a:ext cx="920650" cy="918000"/>
              </a:xfrm>
              <a:custGeom>
                <a:avLst/>
                <a:gdLst/>
                <a:ahLst/>
                <a:cxnLst/>
                <a:rect l="l" t="t" r="r" b="b"/>
                <a:pathLst>
                  <a:path w="36826" h="36720" extrusionOk="0">
                    <a:moveTo>
                      <a:pt x="36232" y="1"/>
                    </a:moveTo>
                    <a:cubicBezTo>
                      <a:pt x="36094" y="1"/>
                      <a:pt x="35959" y="51"/>
                      <a:pt x="35859" y="150"/>
                    </a:cubicBezTo>
                    <a:cubicBezTo>
                      <a:pt x="35660" y="378"/>
                      <a:pt x="35660" y="690"/>
                      <a:pt x="35859" y="918"/>
                    </a:cubicBezTo>
                    <a:cubicBezTo>
                      <a:pt x="35973" y="1003"/>
                      <a:pt x="36115" y="1060"/>
                      <a:pt x="36229" y="1060"/>
                    </a:cubicBezTo>
                    <a:cubicBezTo>
                      <a:pt x="36371" y="1060"/>
                      <a:pt x="36513" y="1003"/>
                      <a:pt x="36627" y="918"/>
                    </a:cubicBezTo>
                    <a:cubicBezTo>
                      <a:pt x="36826" y="690"/>
                      <a:pt x="36826" y="378"/>
                      <a:pt x="36627" y="150"/>
                    </a:cubicBezTo>
                    <a:cubicBezTo>
                      <a:pt x="36513" y="51"/>
                      <a:pt x="36371" y="1"/>
                      <a:pt x="36232" y="1"/>
                    </a:cubicBezTo>
                    <a:close/>
                    <a:moveTo>
                      <a:pt x="33694" y="2560"/>
                    </a:moveTo>
                    <a:cubicBezTo>
                      <a:pt x="33556" y="2560"/>
                      <a:pt x="33414" y="2610"/>
                      <a:pt x="33300" y="2709"/>
                    </a:cubicBezTo>
                    <a:cubicBezTo>
                      <a:pt x="33101" y="2909"/>
                      <a:pt x="33101" y="3250"/>
                      <a:pt x="33300" y="3449"/>
                    </a:cubicBezTo>
                    <a:cubicBezTo>
                      <a:pt x="33414" y="3563"/>
                      <a:pt x="33556" y="3619"/>
                      <a:pt x="33698" y="3619"/>
                    </a:cubicBezTo>
                    <a:cubicBezTo>
                      <a:pt x="33840" y="3619"/>
                      <a:pt x="33954" y="3563"/>
                      <a:pt x="34068" y="3449"/>
                    </a:cubicBezTo>
                    <a:cubicBezTo>
                      <a:pt x="34267" y="3250"/>
                      <a:pt x="34267" y="2909"/>
                      <a:pt x="34068" y="2709"/>
                    </a:cubicBezTo>
                    <a:cubicBezTo>
                      <a:pt x="33968" y="2610"/>
                      <a:pt x="33833" y="2560"/>
                      <a:pt x="33694" y="2560"/>
                    </a:cubicBezTo>
                    <a:close/>
                    <a:moveTo>
                      <a:pt x="31139" y="5091"/>
                    </a:moveTo>
                    <a:cubicBezTo>
                      <a:pt x="31004" y="5091"/>
                      <a:pt x="30869" y="5141"/>
                      <a:pt x="30769" y="5240"/>
                    </a:cubicBezTo>
                    <a:cubicBezTo>
                      <a:pt x="30570" y="5468"/>
                      <a:pt x="30570" y="5809"/>
                      <a:pt x="30769" y="6008"/>
                    </a:cubicBezTo>
                    <a:cubicBezTo>
                      <a:pt x="30883" y="6122"/>
                      <a:pt x="30996" y="6150"/>
                      <a:pt x="31139" y="6150"/>
                    </a:cubicBezTo>
                    <a:cubicBezTo>
                      <a:pt x="31281" y="6150"/>
                      <a:pt x="31423" y="6122"/>
                      <a:pt x="31508" y="6008"/>
                    </a:cubicBezTo>
                    <a:cubicBezTo>
                      <a:pt x="31736" y="5809"/>
                      <a:pt x="31736" y="5468"/>
                      <a:pt x="31508" y="5240"/>
                    </a:cubicBezTo>
                    <a:cubicBezTo>
                      <a:pt x="31409" y="5141"/>
                      <a:pt x="31274" y="5091"/>
                      <a:pt x="31139" y="5091"/>
                    </a:cubicBezTo>
                    <a:close/>
                    <a:moveTo>
                      <a:pt x="28594" y="7650"/>
                    </a:moveTo>
                    <a:cubicBezTo>
                      <a:pt x="28458" y="7650"/>
                      <a:pt x="28323" y="7700"/>
                      <a:pt x="28210" y="7800"/>
                    </a:cubicBezTo>
                    <a:cubicBezTo>
                      <a:pt x="28011" y="7999"/>
                      <a:pt x="28011" y="8340"/>
                      <a:pt x="28210" y="8567"/>
                    </a:cubicBezTo>
                    <a:cubicBezTo>
                      <a:pt x="28323" y="8653"/>
                      <a:pt x="28466" y="8710"/>
                      <a:pt x="28608" y="8710"/>
                    </a:cubicBezTo>
                    <a:cubicBezTo>
                      <a:pt x="28722" y="8710"/>
                      <a:pt x="28864" y="8653"/>
                      <a:pt x="28977" y="8567"/>
                    </a:cubicBezTo>
                    <a:cubicBezTo>
                      <a:pt x="29177" y="8340"/>
                      <a:pt x="29177" y="7999"/>
                      <a:pt x="28977" y="7800"/>
                    </a:cubicBezTo>
                    <a:cubicBezTo>
                      <a:pt x="28864" y="7700"/>
                      <a:pt x="28729" y="7650"/>
                      <a:pt x="28594" y="7650"/>
                    </a:cubicBezTo>
                    <a:close/>
                    <a:moveTo>
                      <a:pt x="26048" y="10188"/>
                    </a:moveTo>
                    <a:cubicBezTo>
                      <a:pt x="25913" y="10188"/>
                      <a:pt x="25778" y="10245"/>
                      <a:pt x="25679" y="10359"/>
                    </a:cubicBezTo>
                    <a:cubicBezTo>
                      <a:pt x="25451" y="10558"/>
                      <a:pt x="25451" y="10899"/>
                      <a:pt x="25679" y="11098"/>
                    </a:cubicBezTo>
                    <a:cubicBezTo>
                      <a:pt x="25764" y="11212"/>
                      <a:pt x="25906" y="11269"/>
                      <a:pt x="26048" y="11269"/>
                    </a:cubicBezTo>
                    <a:cubicBezTo>
                      <a:pt x="26191" y="11269"/>
                      <a:pt x="26333" y="11212"/>
                      <a:pt x="26418" y="11098"/>
                    </a:cubicBezTo>
                    <a:cubicBezTo>
                      <a:pt x="26646" y="10899"/>
                      <a:pt x="26646" y="10558"/>
                      <a:pt x="26418" y="10359"/>
                    </a:cubicBezTo>
                    <a:cubicBezTo>
                      <a:pt x="26319" y="10245"/>
                      <a:pt x="26184" y="10188"/>
                      <a:pt x="26048" y="10188"/>
                    </a:cubicBezTo>
                    <a:close/>
                    <a:moveTo>
                      <a:pt x="23493" y="12741"/>
                    </a:moveTo>
                    <a:cubicBezTo>
                      <a:pt x="23354" y="12741"/>
                      <a:pt x="23219" y="12790"/>
                      <a:pt x="23120" y="12890"/>
                    </a:cubicBezTo>
                    <a:cubicBezTo>
                      <a:pt x="22920" y="13089"/>
                      <a:pt x="22920" y="13430"/>
                      <a:pt x="23120" y="13658"/>
                    </a:cubicBezTo>
                    <a:cubicBezTo>
                      <a:pt x="23233" y="13743"/>
                      <a:pt x="23375" y="13800"/>
                      <a:pt x="23489" y="13800"/>
                    </a:cubicBezTo>
                    <a:cubicBezTo>
                      <a:pt x="23631" y="13800"/>
                      <a:pt x="23774" y="13743"/>
                      <a:pt x="23887" y="13658"/>
                    </a:cubicBezTo>
                    <a:cubicBezTo>
                      <a:pt x="24086" y="13430"/>
                      <a:pt x="24086" y="13089"/>
                      <a:pt x="23887" y="12890"/>
                    </a:cubicBezTo>
                    <a:cubicBezTo>
                      <a:pt x="23774" y="12790"/>
                      <a:pt x="23631" y="12741"/>
                      <a:pt x="23493" y="12741"/>
                    </a:cubicBezTo>
                    <a:close/>
                    <a:moveTo>
                      <a:pt x="20958" y="15278"/>
                    </a:moveTo>
                    <a:cubicBezTo>
                      <a:pt x="20823" y="15278"/>
                      <a:pt x="20688" y="15335"/>
                      <a:pt x="20589" y="15449"/>
                    </a:cubicBezTo>
                    <a:cubicBezTo>
                      <a:pt x="20361" y="15648"/>
                      <a:pt x="20361" y="15989"/>
                      <a:pt x="20589" y="16188"/>
                    </a:cubicBezTo>
                    <a:cubicBezTo>
                      <a:pt x="20674" y="16302"/>
                      <a:pt x="20816" y="16359"/>
                      <a:pt x="20958" y="16359"/>
                    </a:cubicBezTo>
                    <a:cubicBezTo>
                      <a:pt x="21101" y="16359"/>
                      <a:pt x="21214" y="16302"/>
                      <a:pt x="21328" y="16188"/>
                    </a:cubicBezTo>
                    <a:cubicBezTo>
                      <a:pt x="21527" y="15989"/>
                      <a:pt x="21527" y="15648"/>
                      <a:pt x="21328" y="15449"/>
                    </a:cubicBezTo>
                    <a:cubicBezTo>
                      <a:pt x="21228" y="15335"/>
                      <a:pt x="21093" y="15278"/>
                      <a:pt x="20958" y="15278"/>
                    </a:cubicBezTo>
                    <a:close/>
                    <a:moveTo>
                      <a:pt x="18399" y="17831"/>
                    </a:moveTo>
                    <a:cubicBezTo>
                      <a:pt x="18264" y="17831"/>
                      <a:pt x="18129" y="17880"/>
                      <a:pt x="18029" y="17980"/>
                    </a:cubicBezTo>
                    <a:cubicBezTo>
                      <a:pt x="17830" y="18207"/>
                      <a:pt x="17830" y="18549"/>
                      <a:pt x="18029" y="18748"/>
                    </a:cubicBezTo>
                    <a:cubicBezTo>
                      <a:pt x="18143" y="18833"/>
                      <a:pt x="18257" y="18890"/>
                      <a:pt x="18399" y="18890"/>
                    </a:cubicBezTo>
                    <a:cubicBezTo>
                      <a:pt x="18541" y="18890"/>
                      <a:pt x="18683" y="18833"/>
                      <a:pt x="18769" y="18748"/>
                    </a:cubicBezTo>
                    <a:cubicBezTo>
                      <a:pt x="18996" y="18549"/>
                      <a:pt x="18996" y="18207"/>
                      <a:pt x="18769" y="17980"/>
                    </a:cubicBezTo>
                    <a:cubicBezTo>
                      <a:pt x="18669" y="17880"/>
                      <a:pt x="18534" y="17831"/>
                      <a:pt x="18399" y="17831"/>
                    </a:cubicBezTo>
                    <a:close/>
                    <a:moveTo>
                      <a:pt x="15865" y="20390"/>
                    </a:moveTo>
                    <a:cubicBezTo>
                      <a:pt x="15726" y="20390"/>
                      <a:pt x="15584" y="20440"/>
                      <a:pt x="15470" y="20539"/>
                    </a:cubicBezTo>
                    <a:cubicBezTo>
                      <a:pt x="15271" y="20738"/>
                      <a:pt x="15271" y="21080"/>
                      <a:pt x="15470" y="21279"/>
                    </a:cubicBezTo>
                    <a:cubicBezTo>
                      <a:pt x="15584" y="21392"/>
                      <a:pt x="15726" y="21449"/>
                      <a:pt x="15868" y="21449"/>
                    </a:cubicBezTo>
                    <a:cubicBezTo>
                      <a:pt x="15982" y="21449"/>
                      <a:pt x="16124" y="21392"/>
                      <a:pt x="16238" y="21279"/>
                    </a:cubicBezTo>
                    <a:cubicBezTo>
                      <a:pt x="16437" y="21080"/>
                      <a:pt x="16437" y="20738"/>
                      <a:pt x="16238" y="20539"/>
                    </a:cubicBezTo>
                    <a:cubicBezTo>
                      <a:pt x="16138" y="20440"/>
                      <a:pt x="16003" y="20390"/>
                      <a:pt x="15865" y="20390"/>
                    </a:cubicBezTo>
                    <a:close/>
                    <a:moveTo>
                      <a:pt x="13309" y="22921"/>
                    </a:moveTo>
                    <a:cubicBezTo>
                      <a:pt x="13174" y="22921"/>
                      <a:pt x="13039" y="22971"/>
                      <a:pt x="12939" y="23070"/>
                    </a:cubicBezTo>
                    <a:cubicBezTo>
                      <a:pt x="12712" y="23298"/>
                      <a:pt x="12712" y="23639"/>
                      <a:pt x="12939" y="23838"/>
                    </a:cubicBezTo>
                    <a:cubicBezTo>
                      <a:pt x="13025" y="23952"/>
                      <a:pt x="13167" y="23980"/>
                      <a:pt x="13309" y="23980"/>
                    </a:cubicBezTo>
                    <a:cubicBezTo>
                      <a:pt x="13451" y="23980"/>
                      <a:pt x="13593" y="23952"/>
                      <a:pt x="13679" y="23838"/>
                    </a:cubicBezTo>
                    <a:cubicBezTo>
                      <a:pt x="13906" y="23639"/>
                      <a:pt x="13906" y="23298"/>
                      <a:pt x="13679" y="23070"/>
                    </a:cubicBezTo>
                    <a:cubicBezTo>
                      <a:pt x="13579" y="22971"/>
                      <a:pt x="13444" y="22921"/>
                      <a:pt x="13309" y="22921"/>
                    </a:cubicBezTo>
                    <a:close/>
                    <a:moveTo>
                      <a:pt x="10764" y="25480"/>
                    </a:moveTo>
                    <a:cubicBezTo>
                      <a:pt x="10629" y="25480"/>
                      <a:pt x="10494" y="25530"/>
                      <a:pt x="10380" y="25629"/>
                    </a:cubicBezTo>
                    <a:cubicBezTo>
                      <a:pt x="10181" y="25829"/>
                      <a:pt x="10181" y="26170"/>
                      <a:pt x="10380" y="26397"/>
                    </a:cubicBezTo>
                    <a:cubicBezTo>
                      <a:pt x="10494" y="26483"/>
                      <a:pt x="10636" y="26539"/>
                      <a:pt x="10778" y="26539"/>
                    </a:cubicBezTo>
                    <a:cubicBezTo>
                      <a:pt x="10892" y="26539"/>
                      <a:pt x="11034" y="26483"/>
                      <a:pt x="11148" y="26397"/>
                    </a:cubicBezTo>
                    <a:cubicBezTo>
                      <a:pt x="11347" y="26170"/>
                      <a:pt x="11347" y="25829"/>
                      <a:pt x="11148" y="25629"/>
                    </a:cubicBezTo>
                    <a:cubicBezTo>
                      <a:pt x="11034" y="25530"/>
                      <a:pt x="10899" y="25480"/>
                      <a:pt x="10764" y="25480"/>
                    </a:cubicBezTo>
                    <a:close/>
                    <a:moveTo>
                      <a:pt x="8219" y="28018"/>
                    </a:moveTo>
                    <a:cubicBezTo>
                      <a:pt x="8084" y="28018"/>
                      <a:pt x="7949" y="28075"/>
                      <a:pt x="7849" y="28189"/>
                    </a:cubicBezTo>
                    <a:cubicBezTo>
                      <a:pt x="7622" y="28388"/>
                      <a:pt x="7622" y="28729"/>
                      <a:pt x="7849" y="28928"/>
                    </a:cubicBezTo>
                    <a:cubicBezTo>
                      <a:pt x="7934" y="29042"/>
                      <a:pt x="8077" y="29099"/>
                      <a:pt x="8219" y="29099"/>
                    </a:cubicBezTo>
                    <a:cubicBezTo>
                      <a:pt x="8361" y="29099"/>
                      <a:pt x="8475" y="29042"/>
                      <a:pt x="8588" y="28928"/>
                    </a:cubicBezTo>
                    <a:cubicBezTo>
                      <a:pt x="8787" y="28729"/>
                      <a:pt x="8787" y="28388"/>
                      <a:pt x="8588" y="28189"/>
                    </a:cubicBezTo>
                    <a:cubicBezTo>
                      <a:pt x="8489" y="28075"/>
                      <a:pt x="8354" y="28018"/>
                      <a:pt x="8219" y="28018"/>
                    </a:cubicBezTo>
                    <a:close/>
                    <a:moveTo>
                      <a:pt x="5663" y="30570"/>
                    </a:moveTo>
                    <a:cubicBezTo>
                      <a:pt x="5524" y="30570"/>
                      <a:pt x="5389" y="30620"/>
                      <a:pt x="5290" y="30720"/>
                    </a:cubicBezTo>
                    <a:cubicBezTo>
                      <a:pt x="5091" y="30947"/>
                      <a:pt x="5091" y="31260"/>
                      <a:pt x="5290" y="31487"/>
                    </a:cubicBezTo>
                    <a:cubicBezTo>
                      <a:pt x="5403" y="31573"/>
                      <a:pt x="5546" y="31630"/>
                      <a:pt x="5659" y="31630"/>
                    </a:cubicBezTo>
                    <a:cubicBezTo>
                      <a:pt x="5802" y="31630"/>
                      <a:pt x="5944" y="31573"/>
                      <a:pt x="6058" y="31487"/>
                    </a:cubicBezTo>
                    <a:cubicBezTo>
                      <a:pt x="6257" y="31260"/>
                      <a:pt x="6257" y="30947"/>
                      <a:pt x="6058" y="30720"/>
                    </a:cubicBezTo>
                    <a:cubicBezTo>
                      <a:pt x="5944" y="30620"/>
                      <a:pt x="5802" y="30570"/>
                      <a:pt x="5663" y="30570"/>
                    </a:cubicBezTo>
                    <a:close/>
                    <a:moveTo>
                      <a:pt x="3125" y="33108"/>
                    </a:moveTo>
                    <a:cubicBezTo>
                      <a:pt x="2986" y="33108"/>
                      <a:pt x="2844" y="33165"/>
                      <a:pt x="2730" y="33279"/>
                    </a:cubicBezTo>
                    <a:cubicBezTo>
                      <a:pt x="2531" y="33478"/>
                      <a:pt x="2531" y="33819"/>
                      <a:pt x="2730" y="34018"/>
                    </a:cubicBezTo>
                    <a:cubicBezTo>
                      <a:pt x="2844" y="34132"/>
                      <a:pt x="2986" y="34189"/>
                      <a:pt x="3129" y="34189"/>
                    </a:cubicBezTo>
                    <a:cubicBezTo>
                      <a:pt x="3242" y="34189"/>
                      <a:pt x="3384" y="34132"/>
                      <a:pt x="3498" y="34018"/>
                    </a:cubicBezTo>
                    <a:cubicBezTo>
                      <a:pt x="3697" y="33819"/>
                      <a:pt x="3697" y="33478"/>
                      <a:pt x="3498" y="33279"/>
                    </a:cubicBezTo>
                    <a:cubicBezTo>
                      <a:pt x="3399" y="33165"/>
                      <a:pt x="3264" y="33108"/>
                      <a:pt x="3125" y="33108"/>
                    </a:cubicBezTo>
                    <a:close/>
                    <a:moveTo>
                      <a:pt x="569" y="35660"/>
                    </a:moveTo>
                    <a:cubicBezTo>
                      <a:pt x="434" y="35660"/>
                      <a:pt x="299" y="35710"/>
                      <a:pt x="200" y="35810"/>
                    </a:cubicBezTo>
                    <a:cubicBezTo>
                      <a:pt x="1" y="36037"/>
                      <a:pt x="1" y="36379"/>
                      <a:pt x="200" y="36578"/>
                    </a:cubicBezTo>
                    <a:cubicBezTo>
                      <a:pt x="313" y="36691"/>
                      <a:pt x="427" y="36720"/>
                      <a:pt x="569" y="36720"/>
                    </a:cubicBezTo>
                    <a:cubicBezTo>
                      <a:pt x="711" y="36720"/>
                      <a:pt x="854" y="36691"/>
                      <a:pt x="939" y="36578"/>
                    </a:cubicBezTo>
                    <a:cubicBezTo>
                      <a:pt x="1166" y="36379"/>
                      <a:pt x="1166" y="36037"/>
                      <a:pt x="939" y="35810"/>
                    </a:cubicBezTo>
                    <a:cubicBezTo>
                      <a:pt x="839" y="35710"/>
                      <a:pt x="704" y="35660"/>
                      <a:pt x="569" y="356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33;p29">
                <a:extLst>
                  <a:ext uri="{FF2B5EF4-FFF2-40B4-BE49-F238E27FC236}">
                    <a16:creationId xmlns:a16="http://schemas.microsoft.com/office/drawing/2014/main" id="{7ABF9E56-78EA-8ABB-0420-65F6623FA31F}"/>
                  </a:ext>
                </a:extLst>
              </p:cNvPr>
              <p:cNvSpPr/>
              <p:nvPr/>
            </p:nvSpPr>
            <p:spPr>
              <a:xfrm>
                <a:off x="4760675" y="353925"/>
                <a:ext cx="27050" cy="26875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1075" extrusionOk="0">
                    <a:moveTo>
                      <a:pt x="563" y="0"/>
                    </a:moveTo>
                    <a:cubicBezTo>
                      <a:pt x="517" y="0"/>
                      <a:pt x="471" y="7"/>
                      <a:pt x="427" y="22"/>
                    </a:cubicBezTo>
                    <a:cubicBezTo>
                      <a:pt x="399" y="22"/>
                      <a:pt x="370" y="22"/>
                      <a:pt x="342" y="51"/>
                    </a:cubicBezTo>
                    <a:cubicBezTo>
                      <a:pt x="314" y="51"/>
                      <a:pt x="285" y="79"/>
                      <a:pt x="228" y="79"/>
                    </a:cubicBezTo>
                    <a:cubicBezTo>
                      <a:pt x="200" y="107"/>
                      <a:pt x="200" y="136"/>
                      <a:pt x="171" y="164"/>
                    </a:cubicBezTo>
                    <a:cubicBezTo>
                      <a:pt x="143" y="193"/>
                      <a:pt x="115" y="193"/>
                      <a:pt x="86" y="250"/>
                    </a:cubicBezTo>
                    <a:cubicBezTo>
                      <a:pt x="86" y="278"/>
                      <a:pt x="58" y="306"/>
                      <a:pt x="58" y="335"/>
                    </a:cubicBezTo>
                    <a:cubicBezTo>
                      <a:pt x="29" y="363"/>
                      <a:pt x="29" y="392"/>
                      <a:pt x="29" y="420"/>
                    </a:cubicBezTo>
                    <a:cubicBezTo>
                      <a:pt x="1" y="449"/>
                      <a:pt x="1" y="506"/>
                      <a:pt x="1" y="534"/>
                    </a:cubicBezTo>
                    <a:cubicBezTo>
                      <a:pt x="1" y="562"/>
                      <a:pt x="1" y="591"/>
                      <a:pt x="29" y="648"/>
                    </a:cubicBezTo>
                    <a:cubicBezTo>
                      <a:pt x="29" y="676"/>
                      <a:pt x="29" y="705"/>
                      <a:pt x="58" y="733"/>
                    </a:cubicBezTo>
                    <a:cubicBezTo>
                      <a:pt x="58" y="761"/>
                      <a:pt x="86" y="790"/>
                      <a:pt x="86" y="818"/>
                    </a:cubicBezTo>
                    <a:cubicBezTo>
                      <a:pt x="115" y="847"/>
                      <a:pt x="143" y="875"/>
                      <a:pt x="171" y="904"/>
                    </a:cubicBezTo>
                    <a:cubicBezTo>
                      <a:pt x="200" y="932"/>
                      <a:pt x="200" y="961"/>
                      <a:pt x="228" y="989"/>
                    </a:cubicBezTo>
                    <a:cubicBezTo>
                      <a:pt x="285" y="989"/>
                      <a:pt x="314" y="1017"/>
                      <a:pt x="342" y="1017"/>
                    </a:cubicBezTo>
                    <a:cubicBezTo>
                      <a:pt x="370" y="1046"/>
                      <a:pt x="399" y="1046"/>
                      <a:pt x="427" y="1046"/>
                    </a:cubicBezTo>
                    <a:cubicBezTo>
                      <a:pt x="456" y="1074"/>
                      <a:pt x="513" y="1074"/>
                      <a:pt x="541" y="1074"/>
                    </a:cubicBezTo>
                    <a:cubicBezTo>
                      <a:pt x="683" y="1074"/>
                      <a:pt x="825" y="1017"/>
                      <a:pt x="911" y="904"/>
                    </a:cubicBezTo>
                    <a:cubicBezTo>
                      <a:pt x="939" y="875"/>
                      <a:pt x="968" y="847"/>
                      <a:pt x="996" y="818"/>
                    </a:cubicBezTo>
                    <a:cubicBezTo>
                      <a:pt x="996" y="790"/>
                      <a:pt x="1025" y="761"/>
                      <a:pt x="1025" y="733"/>
                    </a:cubicBezTo>
                    <a:cubicBezTo>
                      <a:pt x="1053" y="705"/>
                      <a:pt x="1053" y="676"/>
                      <a:pt x="1053" y="648"/>
                    </a:cubicBezTo>
                    <a:cubicBezTo>
                      <a:pt x="1081" y="591"/>
                      <a:pt x="1081" y="562"/>
                      <a:pt x="1081" y="534"/>
                    </a:cubicBezTo>
                    <a:cubicBezTo>
                      <a:pt x="1081" y="506"/>
                      <a:pt x="1053" y="449"/>
                      <a:pt x="1053" y="420"/>
                    </a:cubicBezTo>
                    <a:cubicBezTo>
                      <a:pt x="1053" y="392"/>
                      <a:pt x="1053" y="363"/>
                      <a:pt x="1025" y="335"/>
                    </a:cubicBezTo>
                    <a:cubicBezTo>
                      <a:pt x="1025" y="306"/>
                      <a:pt x="996" y="278"/>
                      <a:pt x="996" y="250"/>
                    </a:cubicBezTo>
                    <a:cubicBezTo>
                      <a:pt x="968" y="193"/>
                      <a:pt x="939" y="193"/>
                      <a:pt x="911" y="164"/>
                    </a:cubicBezTo>
                    <a:cubicBezTo>
                      <a:pt x="826" y="59"/>
                      <a:pt x="695" y="0"/>
                      <a:pt x="5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34;p29">
              <a:extLst>
                <a:ext uri="{FF2B5EF4-FFF2-40B4-BE49-F238E27FC236}">
                  <a16:creationId xmlns:a16="http://schemas.microsoft.com/office/drawing/2014/main" id="{5D76E34C-D157-E9D3-4CC2-97FF0D1B0991}"/>
                </a:ext>
              </a:extLst>
            </p:cNvPr>
            <p:cNvSpPr/>
            <p:nvPr/>
          </p:nvSpPr>
          <p:spPr>
            <a:xfrm rot="2700000">
              <a:off x="7904583" y="2109997"/>
              <a:ext cx="1657859" cy="1677759"/>
            </a:xfrm>
            <a:custGeom>
              <a:avLst/>
              <a:gdLst/>
              <a:ahLst/>
              <a:cxnLst/>
              <a:rect l="l" t="t" r="r" b="b"/>
              <a:pathLst>
                <a:path w="66315" h="67111" extrusionOk="0">
                  <a:moveTo>
                    <a:pt x="8446" y="67111"/>
                  </a:moveTo>
                  <a:cubicBezTo>
                    <a:pt x="6171" y="67111"/>
                    <a:pt x="4067" y="66258"/>
                    <a:pt x="2474" y="64665"/>
                  </a:cubicBezTo>
                  <a:cubicBezTo>
                    <a:pt x="882" y="63073"/>
                    <a:pt x="0" y="60940"/>
                    <a:pt x="0" y="58694"/>
                  </a:cubicBezTo>
                  <a:cubicBezTo>
                    <a:pt x="0" y="56447"/>
                    <a:pt x="882" y="54343"/>
                    <a:pt x="2474" y="52750"/>
                  </a:cubicBezTo>
                  <a:lnTo>
                    <a:pt x="51954" y="3271"/>
                  </a:lnTo>
                  <a:cubicBezTo>
                    <a:pt x="55224" y="0"/>
                    <a:pt x="60570" y="0"/>
                    <a:pt x="63841" y="3271"/>
                  </a:cubicBezTo>
                  <a:lnTo>
                    <a:pt x="63841" y="3271"/>
                  </a:lnTo>
                  <a:cubicBezTo>
                    <a:pt x="65433" y="4863"/>
                    <a:pt x="66315" y="6996"/>
                    <a:pt x="66315" y="9242"/>
                  </a:cubicBezTo>
                  <a:cubicBezTo>
                    <a:pt x="66315" y="11489"/>
                    <a:pt x="65433" y="13593"/>
                    <a:pt x="63841" y="15186"/>
                  </a:cubicBezTo>
                  <a:lnTo>
                    <a:pt x="14389" y="64665"/>
                  </a:lnTo>
                  <a:cubicBezTo>
                    <a:pt x="12797" y="66258"/>
                    <a:pt x="10692" y="67111"/>
                    <a:pt x="8446" y="67111"/>
                  </a:cubicBezTo>
                  <a:close/>
                  <a:moveTo>
                    <a:pt x="57897" y="2588"/>
                  </a:moveTo>
                  <a:cubicBezTo>
                    <a:pt x="56191" y="2588"/>
                    <a:pt x="54485" y="3242"/>
                    <a:pt x="53205" y="4522"/>
                  </a:cubicBezTo>
                  <a:lnTo>
                    <a:pt x="3725" y="54002"/>
                  </a:lnTo>
                  <a:cubicBezTo>
                    <a:pt x="2474" y="55253"/>
                    <a:pt x="1792" y="56931"/>
                    <a:pt x="1792" y="58694"/>
                  </a:cubicBezTo>
                  <a:cubicBezTo>
                    <a:pt x="1792" y="60457"/>
                    <a:pt x="2474" y="62135"/>
                    <a:pt x="3725" y="63386"/>
                  </a:cubicBezTo>
                  <a:cubicBezTo>
                    <a:pt x="4977" y="64637"/>
                    <a:pt x="6654" y="65348"/>
                    <a:pt x="8418" y="65348"/>
                  </a:cubicBezTo>
                  <a:cubicBezTo>
                    <a:pt x="10209" y="65348"/>
                    <a:pt x="11858" y="64637"/>
                    <a:pt x="13138" y="63386"/>
                  </a:cubicBezTo>
                  <a:lnTo>
                    <a:pt x="62589" y="13934"/>
                  </a:lnTo>
                  <a:cubicBezTo>
                    <a:pt x="63841" y="12683"/>
                    <a:pt x="64523" y="11005"/>
                    <a:pt x="64523" y="9242"/>
                  </a:cubicBezTo>
                  <a:cubicBezTo>
                    <a:pt x="64523" y="7451"/>
                    <a:pt x="63841" y="5801"/>
                    <a:pt x="62589" y="4550"/>
                  </a:cubicBezTo>
                  <a:lnTo>
                    <a:pt x="62589" y="4550"/>
                  </a:lnTo>
                  <a:cubicBezTo>
                    <a:pt x="61310" y="3242"/>
                    <a:pt x="59604" y="2588"/>
                    <a:pt x="57897" y="258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309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30"/>
          <p:cNvGrpSpPr/>
          <p:nvPr/>
        </p:nvGrpSpPr>
        <p:grpSpPr>
          <a:xfrm rot="10800000" flipH="1">
            <a:off x="7092252" y="3471397"/>
            <a:ext cx="4357122" cy="707497"/>
            <a:chOff x="6456475" y="3575600"/>
            <a:chExt cx="3403204" cy="552603"/>
          </a:xfrm>
        </p:grpSpPr>
        <p:sp>
          <p:nvSpPr>
            <p:cNvPr id="240" name="Google Shape;240;p30"/>
            <p:cNvSpPr/>
            <p:nvPr/>
          </p:nvSpPr>
          <p:spPr>
            <a:xfrm>
              <a:off x="6456479" y="3575603"/>
              <a:ext cx="34032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30"/>
          <p:cNvGrpSpPr/>
          <p:nvPr/>
        </p:nvGrpSpPr>
        <p:grpSpPr>
          <a:xfrm rot="10800000" flipH="1">
            <a:off x="6076906" y="4178885"/>
            <a:ext cx="5455165" cy="875381"/>
            <a:chOff x="6456469" y="3575596"/>
            <a:chExt cx="3443700" cy="552604"/>
          </a:xfrm>
        </p:grpSpPr>
        <p:sp>
          <p:nvSpPr>
            <p:cNvPr id="243" name="Google Shape;243;p30"/>
            <p:cNvSpPr/>
            <p:nvPr/>
          </p:nvSpPr>
          <p:spPr>
            <a:xfrm>
              <a:off x="6456469" y="3575596"/>
              <a:ext cx="3443700" cy="5526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456475" y="3575600"/>
              <a:ext cx="552600" cy="552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720000" y="228989"/>
            <a:ext cx="7704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err="1">
                <a:solidFill>
                  <a:srgbClr val="002080"/>
                </a:solidFill>
              </a:rPr>
              <a:t>Modelli</a:t>
            </a:r>
            <a:r>
              <a:rPr lang="en" sz="3600">
                <a:solidFill>
                  <a:srgbClr val="002080"/>
                </a:solidFill>
              </a:rPr>
              <a:t> e </a:t>
            </a:r>
            <a:r>
              <a:rPr lang="en" sz="3600" err="1">
                <a:solidFill>
                  <a:srgbClr val="002080"/>
                </a:solidFill>
              </a:rPr>
              <a:t>Strumenti</a:t>
            </a:r>
            <a:endParaRPr lang="it-IT" err="1"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409755" y="1106590"/>
            <a:ext cx="8217701" cy="2678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600">
                <a:solidFill>
                  <a:srgbClr val="08D8DA"/>
                </a:solidFill>
              </a:rPr>
              <a:t>●   </a:t>
            </a:r>
            <a:r>
              <a:rPr lang="en" sz="2000">
                <a:solidFill>
                  <a:srgbClr val="08D8DA"/>
                </a:solidFill>
              </a:rPr>
              <a:t> </a:t>
            </a:r>
            <a:r>
              <a:rPr lang="en" sz="1800" err="1"/>
              <a:t>Attraverso</a:t>
            </a:r>
            <a:r>
              <a:rPr lang="en" sz="1800"/>
              <a:t> la </a:t>
            </a:r>
            <a:r>
              <a:rPr lang="en" sz="1800" err="1"/>
              <a:t>combinazione</a:t>
            </a:r>
            <a:r>
              <a:rPr lang="en" sz="1800"/>
              <a:t> di </a:t>
            </a:r>
            <a:r>
              <a:rPr lang="en" sz="1800" err="1"/>
              <a:t>dati</a:t>
            </a:r>
            <a:r>
              <a:rPr lang="en" sz="1800"/>
              <a:t> </a:t>
            </a:r>
            <a:r>
              <a:rPr lang="en" sz="1800" err="1"/>
              <a:t>provenienti</a:t>
            </a:r>
            <a:r>
              <a:rPr lang="en" sz="1800"/>
              <a:t> da diverse </a:t>
            </a:r>
            <a:r>
              <a:rPr lang="en" sz="1800" err="1"/>
              <a:t>fonti</a:t>
            </a:r>
            <a:r>
              <a:rPr lang="en" sz="1800"/>
              <a:t> a </a:t>
            </a:r>
            <a:r>
              <a:rPr lang="en" sz="1800" err="1"/>
              <a:t>livello</a:t>
            </a:r>
            <a:r>
              <a:rPr lang="en" sz="1800"/>
              <a:t> NUTS-3 è </a:t>
            </a:r>
            <a:r>
              <a:rPr lang="en" sz="1800" err="1"/>
              <a:t>stato</a:t>
            </a:r>
            <a:r>
              <a:rPr lang="en" sz="1800"/>
              <a:t> </a:t>
            </a:r>
            <a:r>
              <a:rPr lang="en" sz="1800" err="1"/>
              <a:t>possibile</a:t>
            </a:r>
            <a:r>
              <a:rPr lang="en" sz="1800"/>
              <a:t> </a:t>
            </a:r>
            <a:r>
              <a:rPr lang="en" sz="1800" err="1"/>
              <a:t>valutare</a:t>
            </a:r>
            <a:r>
              <a:rPr lang="en" sz="1800"/>
              <a:t> le </a:t>
            </a:r>
            <a:r>
              <a:rPr lang="en" sz="1800" err="1"/>
              <a:t>prestazioni</a:t>
            </a:r>
            <a:r>
              <a:rPr lang="en" sz="1800"/>
              <a:t> </a:t>
            </a:r>
            <a:r>
              <a:rPr lang="en" sz="1800" err="1"/>
              <a:t>predittive</a:t>
            </a:r>
            <a:r>
              <a:rPr lang="en" sz="1800"/>
              <a:t> </a:t>
            </a:r>
            <a:r>
              <a:rPr lang="en" sz="1800" err="1"/>
              <a:t>attraverso</a:t>
            </a:r>
            <a:r>
              <a:rPr lang="en" sz="1800"/>
              <a:t> il </a:t>
            </a:r>
            <a:r>
              <a:rPr lang="en" sz="1800" err="1"/>
              <a:t>modello</a:t>
            </a:r>
            <a:r>
              <a:rPr lang="en" sz="1800"/>
              <a:t> SDPD con </a:t>
            </a:r>
            <a:r>
              <a:rPr lang="en" sz="1800" err="1"/>
              <a:t>effetti</a:t>
            </a:r>
            <a:r>
              <a:rPr lang="en" sz="1800"/>
              <a:t> </a:t>
            </a:r>
            <a:r>
              <a:rPr lang="en" sz="1800" err="1"/>
              <a:t>fissi</a:t>
            </a:r>
            <a:r>
              <a:rPr lang="en" sz="1800"/>
              <a:t> </a:t>
            </a:r>
            <a:r>
              <a:rPr lang="en" sz="1800" err="1"/>
              <a:t>temporali</a:t>
            </a:r>
            <a:r>
              <a:rPr lang="en" sz="1800"/>
              <a:t> </a:t>
            </a:r>
            <a:r>
              <a:rPr lang="en" sz="1800" err="1"/>
              <a:t>individuali</a:t>
            </a:r>
            <a:r>
              <a:rPr lang="en" sz="1800"/>
              <a:t> e </a:t>
            </a:r>
            <a:r>
              <a:rPr lang="en" sz="1800" err="1"/>
              <a:t>alcuni</a:t>
            </a:r>
            <a:r>
              <a:rPr lang="en" sz="1800"/>
              <a:t> </a:t>
            </a:r>
            <a:r>
              <a:rPr lang="en" sz="1800" err="1"/>
              <a:t>regressori</a:t>
            </a:r>
            <a:r>
              <a:rPr lang="en" sz="1800"/>
              <a:t> </a:t>
            </a:r>
            <a:r>
              <a:rPr lang="en" sz="1800" err="1"/>
              <a:t>esogeni</a:t>
            </a:r>
            <a:r>
              <a:rPr lang="en" sz="1800"/>
              <a:t> </a:t>
            </a:r>
            <a:r>
              <a:rPr lang="en" sz="1800" err="1"/>
              <a:t>pertinenti</a:t>
            </a:r>
            <a:r>
              <a:rPr lang="en" sz="1800"/>
              <a:t>, </a:t>
            </a:r>
            <a:r>
              <a:rPr lang="en" sz="1800" err="1"/>
              <a:t>utilizzando</a:t>
            </a:r>
            <a:r>
              <a:rPr lang="en" sz="1800"/>
              <a:t> </a:t>
            </a:r>
            <a:r>
              <a:rPr lang="en" sz="1800" err="1"/>
              <a:t>i</a:t>
            </a:r>
            <a:r>
              <a:rPr lang="en" sz="1800"/>
              <a:t> </a:t>
            </a:r>
            <a:r>
              <a:rPr lang="en" sz="1800" err="1"/>
              <a:t>dati</a:t>
            </a:r>
            <a:r>
              <a:rPr lang="en" sz="1800"/>
              <a:t> </a:t>
            </a:r>
            <a:r>
              <a:rPr lang="en" sz="1800" err="1"/>
              <a:t>sul</a:t>
            </a:r>
            <a:r>
              <a:rPr lang="en" sz="1800"/>
              <a:t> GVA di 103 province </a:t>
            </a:r>
            <a:r>
              <a:rPr lang="en" sz="1800" err="1"/>
              <a:t>italiane</a:t>
            </a:r>
            <a:r>
              <a:rPr lang="en" sz="1800"/>
              <a:t> </a:t>
            </a:r>
            <a:r>
              <a:rPr lang="en" sz="1800" err="1"/>
              <a:t>nel</a:t>
            </a:r>
            <a:r>
              <a:rPr lang="en" sz="1800"/>
              <a:t> </a:t>
            </a:r>
            <a:r>
              <a:rPr lang="en" sz="1800" err="1"/>
              <a:t>periodo</a:t>
            </a:r>
            <a:r>
              <a:rPr lang="en" sz="1800"/>
              <a:t> 2000-2016.</a:t>
            </a:r>
            <a:endParaRPr lang="it-IT" sz="1800"/>
          </a:p>
          <a:p>
            <a:pPr>
              <a:buNone/>
            </a:pPr>
            <a:endParaRPr lang="en" sz="1800">
              <a:latin typeface="Arial"/>
              <a:cs typeface="Arial"/>
            </a:endParaRPr>
          </a:p>
          <a:p>
            <a:pPr>
              <a:buNone/>
            </a:pPr>
            <a:endParaRPr lang="en" sz="1800">
              <a:latin typeface="Arial"/>
              <a:cs typeface="Arial"/>
            </a:endParaRPr>
          </a:p>
          <a:p>
            <a:pPr>
              <a:buNone/>
            </a:pPr>
            <a:r>
              <a:rPr lang="en" sz="1800">
                <a:solidFill>
                  <a:srgbClr val="08D8DA"/>
                </a:solidFill>
              </a:rPr>
              <a:t>●    </a:t>
            </a:r>
            <a:r>
              <a:rPr lang="en" sz="1800"/>
              <a:t>È </a:t>
            </a:r>
            <a:r>
              <a:rPr lang="en" sz="1800" err="1"/>
              <a:t>stato</a:t>
            </a:r>
            <a:r>
              <a:rPr lang="en" sz="1800"/>
              <a:t> </a:t>
            </a:r>
            <a:r>
              <a:rPr lang="en" sz="1800" err="1"/>
              <a:t>incluso</a:t>
            </a:r>
            <a:r>
              <a:rPr lang="en" sz="1800"/>
              <a:t> un </a:t>
            </a:r>
            <a:r>
              <a:rPr lang="en" sz="1800" err="1"/>
              <a:t>confronto</a:t>
            </a:r>
            <a:r>
              <a:rPr lang="en" sz="1800"/>
              <a:t> con le </a:t>
            </a:r>
            <a:r>
              <a:rPr lang="en" sz="1800" err="1"/>
              <a:t>sottospecifiche</a:t>
            </a:r>
            <a:r>
              <a:rPr lang="en" sz="1800"/>
              <a:t> </a:t>
            </a:r>
            <a:r>
              <a:rPr lang="en" sz="1800" err="1"/>
              <a:t>dei</a:t>
            </a:r>
            <a:r>
              <a:rPr lang="en" sz="1800"/>
              <a:t> nested panel</a:t>
            </a:r>
          </a:p>
          <a:p>
            <a:pPr>
              <a:buNone/>
            </a:pPr>
            <a:r>
              <a:rPr lang="en" sz="1800"/>
              <a:t>      e con le </a:t>
            </a:r>
            <a:r>
              <a:rPr lang="en" sz="1800" err="1"/>
              <a:t>specifiche</a:t>
            </a:r>
            <a:r>
              <a:rPr lang="en" sz="1800"/>
              <a:t> autoregressive </a:t>
            </a:r>
            <a:r>
              <a:rPr lang="en" sz="1800" err="1"/>
              <a:t>temporali</a:t>
            </a:r>
            <a:r>
              <a:rPr lang="en" sz="1800"/>
              <a:t>.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3507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6BC96BF2-C0A3-2AF4-BD6C-DC98199B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781" y="1263899"/>
            <a:ext cx="6668219" cy="3405020"/>
          </a:xfrm>
          <a:prstGeom prst="rect">
            <a:avLst/>
          </a:prstGeom>
        </p:spPr>
      </p:pic>
      <p:sp>
        <p:nvSpPr>
          <p:cNvPr id="422" name="Google Shape;422;p36"/>
          <p:cNvSpPr txBox="1">
            <a:spLocks noGrp="1"/>
          </p:cNvSpPr>
          <p:nvPr>
            <p:ph type="title"/>
          </p:nvPr>
        </p:nvSpPr>
        <p:spPr>
          <a:xfrm>
            <a:off x="558255" y="162094"/>
            <a:ext cx="8437244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000" err="1">
                <a:solidFill>
                  <a:srgbClr val="002080"/>
                </a:solidFill>
              </a:rPr>
              <a:t>Macroeconomia</a:t>
            </a:r>
            <a:r>
              <a:rPr lang="en" sz="3000">
                <a:solidFill>
                  <a:srgbClr val="002080"/>
                </a:solidFill>
              </a:rPr>
              <a:t>: </a:t>
            </a:r>
            <a:r>
              <a:rPr lang="en" sz="3000" err="1">
                <a:solidFill>
                  <a:srgbClr val="002080"/>
                </a:solidFill>
              </a:rPr>
              <a:t>previsioni</a:t>
            </a:r>
            <a:r>
              <a:rPr lang="en" sz="3000">
                <a:solidFill>
                  <a:srgbClr val="002080"/>
                </a:solidFill>
              </a:rPr>
              <a:t> e </a:t>
            </a:r>
            <a:r>
              <a:rPr lang="en" sz="3000" err="1">
                <a:solidFill>
                  <a:srgbClr val="002080"/>
                </a:solidFill>
              </a:rPr>
              <a:t>preoccupazioni</a:t>
            </a:r>
            <a:r>
              <a:rPr lang="en" sz="3000">
                <a:solidFill>
                  <a:srgbClr val="002080"/>
                </a:solidFill>
              </a:rPr>
              <a:t> </a:t>
            </a:r>
            <a:r>
              <a:rPr lang="en" sz="3000" err="1">
                <a:solidFill>
                  <a:srgbClr val="002080"/>
                </a:solidFill>
              </a:rPr>
              <a:t>della</a:t>
            </a:r>
            <a:r>
              <a:rPr lang="en" sz="3000">
                <a:solidFill>
                  <a:srgbClr val="002080"/>
                </a:solidFill>
              </a:rPr>
              <a:t> </a:t>
            </a:r>
            <a:r>
              <a:rPr lang="en" sz="3000" err="1">
                <a:solidFill>
                  <a:srgbClr val="002080"/>
                </a:solidFill>
              </a:rPr>
              <a:t>crescita</a:t>
            </a:r>
            <a:r>
              <a:rPr lang="en" sz="3000">
                <a:solidFill>
                  <a:srgbClr val="002080"/>
                </a:solidFill>
              </a:rPr>
              <a:t> </a:t>
            </a:r>
            <a:r>
              <a:rPr lang="en" sz="3000" err="1">
                <a:solidFill>
                  <a:srgbClr val="002080"/>
                </a:solidFill>
              </a:rPr>
              <a:t>economica</a:t>
            </a:r>
            <a:endParaRPr lang="it-IT" err="1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63948C5-A3EF-D2B7-41A4-A6C01600C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879" y="1974027"/>
            <a:ext cx="2419710" cy="1335626"/>
          </a:xfrm>
          <a:prstGeom prst="rect">
            <a:avLst/>
          </a:prstGeom>
        </p:spPr>
      </p:pic>
      <p:sp>
        <p:nvSpPr>
          <p:cNvPr id="5" name="Google Shape;254;p31">
            <a:extLst>
              <a:ext uri="{FF2B5EF4-FFF2-40B4-BE49-F238E27FC236}">
                <a16:creationId xmlns:a16="http://schemas.microsoft.com/office/drawing/2014/main" id="{124419FA-C3E4-620F-73D6-7337C29CD2DE}"/>
              </a:ext>
            </a:extLst>
          </p:cNvPr>
          <p:cNvSpPr txBox="1"/>
          <p:nvPr/>
        </p:nvSpPr>
        <p:spPr>
          <a:xfrm flipH="1">
            <a:off x="102524" y="2767542"/>
            <a:ext cx="3698650" cy="197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Albert Sans"/>
                <a:sym typeface="Nunito"/>
              </a:rPr>
              <a:t>Nel </a:t>
            </a:r>
            <a:r>
              <a:rPr lang="en" dirty="0" err="1">
                <a:latin typeface="Albert Sans"/>
                <a:sym typeface="Nunito"/>
              </a:rPr>
              <a:t>contesto</a:t>
            </a:r>
            <a:r>
              <a:rPr lang="en" dirty="0">
                <a:latin typeface="Albert Sans"/>
                <a:sym typeface="Nunito"/>
              </a:rPr>
              <a:t> </a:t>
            </a:r>
            <a:r>
              <a:rPr lang="en" dirty="0" err="1">
                <a:latin typeface="Albert Sans"/>
                <a:sym typeface="Nunito"/>
              </a:rPr>
              <a:t>nazionale</a:t>
            </a:r>
            <a:r>
              <a:rPr lang="en" dirty="0">
                <a:latin typeface="Albert Sans"/>
                <a:sym typeface="Nunito"/>
              </a:rPr>
              <a:t>, la </a:t>
            </a:r>
            <a:r>
              <a:rPr lang="en" dirty="0" err="1">
                <a:latin typeface="Albert Sans"/>
                <a:sym typeface="Nunito"/>
              </a:rPr>
              <a:t>previsione</a:t>
            </a:r>
            <a:r>
              <a:rPr lang="en" dirty="0">
                <a:latin typeface="Albert Sans"/>
                <a:sym typeface="Nunito"/>
              </a:rPr>
              <a:t> del </a:t>
            </a:r>
            <a:r>
              <a:rPr lang="en" dirty="0" err="1">
                <a:latin typeface="Albert Sans"/>
                <a:sym typeface="Nunito"/>
              </a:rPr>
              <a:t>comportamento</a:t>
            </a:r>
            <a:r>
              <a:rPr lang="en" dirty="0">
                <a:latin typeface="Albert Sans"/>
                <a:sym typeface="Nunito"/>
              </a:rPr>
              <a:t> </a:t>
            </a:r>
            <a:r>
              <a:rPr lang="en" dirty="0" err="1">
                <a:latin typeface="Albert Sans"/>
                <a:sym typeface="Nunito"/>
              </a:rPr>
              <a:t>futuro</a:t>
            </a:r>
            <a:r>
              <a:rPr lang="en" dirty="0">
                <a:latin typeface="Albert Sans"/>
                <a:sym typeface="Nunito"/>
              </a:rPr>
              <a:t> </a:t>
            </a:r>
            <a:r>
              <a:rPr lang="en" dirty="0" err="1">
                <a:latin typeface="Albert Sans"/>
                <a:sym typeface="Nunito"/>
              </a:rPr>
              <a:t>delle</a:t>
            </a:r>
            <a:r>
              <a:rPr lang="en" dirty="0">
                <a:latin typeface="Albert Sans"/>
                <a:sym typeface="Nunito"/>
              </a:rPr>
              <a:t> </a:t>
            </a:r>
            <a:r>
              <a:rPr lang="en" dirty="0" err="1">
                <a:latin typeface="Albert Sans"/>
                <a:sym typeface="Nunito"/>
              </a:rPr>
              <a:t>singole</a:t>
            </a:r>
            <a:r>
              <a:rPr lang="en" dirty="0">
                <a:latin typeface="Albert Sans"/>
                <a:sym typeface="Nunito"/>
              </a:rPr>
              <a:t> </a:t>
            </a:r>
            <a:r>
              <a:rPr lang="en" dirty="0" err="1">
                <a:latin typeface="Albert Sans"/>
                <a:sym typeface="Nunito"/>
              </a:rPr>
              <a:t>regioni</a:t>
            </a:r>
            <a:r>
              <a:rPr lang="en" dirty="0">
                <a:latin typeface="Albert Sans"/>
                <a:sym typeface="Nunito"/>
              </a:rPr>
              <a:t> </a:t>
            </a:r>
            <a:r>
              <a:rPr lang="en" dirty="0" err="1">
                <a:latin typeface="Albert Sans"/>
                <a:sym typeface="Nunito"/>
              </a:rPr>
              <a:t>sta</a:t>
            </a:r>
            <a:r>
              <a:rPr lang="en" dirty="0">
                <a:latin typeface="Albert Sans"/>
                <a:sym typeface="Nunito"/>
              </a:rPr>
              <a:t> </a:t>
            </a:r>
            <a:r>
              <a:rPr lang="en" dirty="0" err="1">
                <a:latin typeface="Albert Sans"/>
                <a:sym typeface="Nunito"/>
              </a:rPr>
              <a:t>assumendo</a:t>
            </a:r>
            <a:r>
              <a:rPr lang="en" dirty="0">
                <a:latin typeface="Albert Sans"/>
                <a:sym typeface="Nunito"/>
              </a:rPr>
              <a:t> sempre </a:t>
            </a:r>
            <a:r>
              <a:rPr lang="en" dirty="0" err="1">
                <a:latin typeface="Albert Sans"/>
                <a:sym typeface="Nunito"/>
              </a:rPr>
              <a:t>più</a:t>
            </a:r>
            <a:r>
              <a:rPr lang="en" dirty="0">
                <a:latin typeface="Albert Sans"/>
                <a:sym typeface="Nunito"/>
              </a:rPr>
              <a:t> </a:t>
            </a:r>
            <a:r>
              <a:rPr lang="en" dirty="0" err="1">
                <a:latin typeface="Albert Sans"/>
                <a:sym typeface="Nunito"/>
              </a:rPr>
              <a:t>attenzione</a:t>
            </a:r>
            <a:r>
              <a:rPr lang="en" dirty="0">
                <a:latin typeface="Albert Sans"/>
                <a:sym typeface="Nunito"/>
              </a:rPr>
              <a:t>, a causa </a:t>
            </a:r>
            <a:r>
              <a:rPr lang="en" dirty="0" err="1">
                <a:latin typeface="Albert Sans"/>
                <a:sym typeface="Nunito"/>
              </a:rPr>
              <a:t>dell'elevato</a:t>
            </a:r>
            <a:r>
              <a:rPr lang="en" dirty="0">
                <a:latin typeface="Albert Sans"/>
                <a:sym typeface="Nunito"/>
              </a:rPr>
              <a:t> </a:t>
            </a:r>
            <a:r>
              <a:rPr lang="en" dirty="0" err="1">
                <a:latin typeface="Albert Sans"/>
                <a:sym typeface="Nunito"/>
              </a:rPr>
              <a:t>livello</a:t>
            </a:r>
            <a:r>
              <a:rPr lang="en" dirty="0">
                <a:latin typeface="Albert Sans"/>
                <a:sym typeface="Nunito"/>
              </a:rPr>
              <a:t> di </a:t>
            </a:r>
            <a:r>
              <a:rPr lang="en" dirty="0" err="1">
                <a:latin typeface="Albert Sans"/>
                <a:sym typeface="Nunito"/>
              </a:rPr>
              <a:t>disparità</a:t>
            </a:r>
            <a:r>
              <a:rPr lang="en" dirty="0">
                <a:latin typeface="Albert Sans"/>
                <a:sym typeface="Nunito"/>
              </a:rPr>
              <a:t> e </a:t>
            </a:r>
            <a:r>
              <a:rPr lang="en" dirty="0" err="1">
                <a:latin typeface="Albert Sans"/>
                <a:sym typeface="Nunito"/>
              </a:rPr>
              <a:t>interdipendenza</a:t>
            </a:r>
            <a:r>
              <a:rPr lang="en" dirty="0">
                <a:latin typeface="Albert Sans"/>
                <a:sym typeface="Nunito"/>
              </a:rPr>
              <a:t> </a:t>
            </a:r>
            <a:r>
              <a:rPr lang="en" dirty="0" err="1">
                <a:latin typeface="Albert Sans"/>
                <a:sym typeface="Nunito"/>
              </a:rPr>
              <a:t>tra</a:t>
            </a:r>
            <a:r>
              <a:rPr lang="en" dirty="0">
                <a:latin typeface="Albert Sans"/>
                <a:sym typeface="Nunito"/>
              </a:rPr>
              <a:t> </a:t>
            </a:r>
            <a:r>
              <a:rPr lang="en" dirty="0" err="1">
                <a:latin typeface="Albert Sans"/>
                <a:sym typeface="Nunito"/>
              </a:rPr>
              <a:t>i</a:t>
            </a:r>
            <a:r>
              <a:rPr lang="en" dirty="0">
                <a:latin typeface="Albert Sans"/>
                <a:sym typeface="Nunito"/>
              </a:rPr>
              <a:t> </a:t>
            </a:r>
            <a:r>
              <a:rPr lang="en" dirty="0" err="1">
                <a:latin typeface="Albert Sans"/>
                <a:sym typeface="Nunito"/>
              </a:rPr>
              <a:t>diversi</a:t>
            </a:r>
            <a:r>
              <a:rPr lang="en" dirty="0">
                <a:latin typeface="Albert Sans"/>
                <a:sym typeface="Nunito"/>
              </a:rPr>
              <a:t> </a:t>
            </a:r>
            <a:r>
              <a:rPr lang="en" dirty="0" err="1">
                <a:latin typeface="Albert Sans"/>
                <a:sym typeface="Nunito"/>
              </a:rPr>
              <a:t>territori</a:t>
            </a:r>
            <a:r>
              <a:rPr lang="en" dirty="0">
                <a:latin typeface="Albert Sans"/>
                <a:ea typeface="Nunito"/>
                <a:sym typeface="Nunito"/>
              </a:rPr>
              <a:t>, </a:t>
            </a:r>
            <a:r>
              <a:rPr lang="en" dirty="0" err="1">
                <a:latin typeface="Albert Sans"/>
                <a:ea typeface="Nunito"/>
                <a:sym typeface="Nunito"/>
              </a:rPr>
              <a:t>poiché</a:t>
            </a:r>
            <a:r>
              <a:rPr lang="en" dirty="0">
                <a:latin typeface="Albert Sans"/>
                <a:ea typeface="Nunito"/>
                <a:sym typeface="Nunito"/>
              </a:rPr>
              <a:t> </a:t>
            </a:r>
            <a:r>
              <a:rPr lang="en" dirty="0" err="1">
                <a:latin typeface="Albert Sans"/>
                <a:ea typeface="Nunito"/>
                <a:sym typeface="Nunito"/>
              </a:rPr>
              <a:t>possono</a:t>
            </a:r>
            <a:r>
              <a:rPr lang="en" dirty="0">
                <a:latin typeface="Albert Sans"/>
                <a:ea typeface="Nunito"/>
                <a:sym typeface="Nunito"/>
              </a:rPr>
              <a:t> </a:t>
            </a:r>
            <a:r>
              <a:rPr lang="en" dirty="0" err="1">
                <a:latin typeface="Albert Sans"/>
                <a:ea typeface="Nunito"/>
                <a:sym typeface="Nunito"/>
              </a:rPr>
              <a:t>essere</a:t>
            </a:r>
            <a:r>
              <a:rPr lang="en" dirty="0">
                <a:latin typeface="Albert Sans"/>
                <a:ea typeface="Nunito"/>
                <a:sym typeface="Nunito"/>
              </a:rPr>
              <a:t> </a:t>
            </a:r>
            <a:r>
              <a:rPr lang="en" dirty="0" err="1">
                <a:latin typeface="Albert Sans"/>
                <a:ea typeface="Nunito"/>
                <a:sym typeface="Nunito"/>
              </a:rPr>
              <a:t>riscontrate</a:t>
            </a:r>
            <a:r>
              <a:rPr lang="en" dirty="0">
                <a:latin typeface="Albert Sans"/>
                <a:ea typeface="Nunito"/>
                <a:sym typeface="Nunito"/>
              </a:rPr>
              <a:t> </a:t>
            </a:r>
            <a:r>
              <a:rPr lang="en" dirty="0" err="1">
                <a:latin typeface="Albert Sans"/>
                <a:ea typeface="Nunito"/>
                <a:sym typeface="Nunito"/>
              </a:rPr>
              <a:t>nei</a:t>
            </a:r>
            <a:r>
              <a:rPr lang="en" dirty="0">
                <a:latin typeface="Albert Sans"/>
                <a:ea typeface="Nunito"/>
                <a:sym typeface="Nunito"/>
              </a:rPr>
              <a:t> </a:t>
            </a:r>
            <a:r>
              <a:rPr lang="en" dirty="0" err="1">
                <a:latin typeface="Albert Sans"/>
                <a:ea typeface="Nunito"/>
                <a:sym typeface="Nunito"/>
              </a:rPr>
              <a:t>risultati</a:t>
            </a:r>
            <a:r>
              <a:rPr lang="en" dirty="0">
                <a:latin typeface="Albert Sans"/>
                <a:ea typeface="Nunito"/>
                <a:sym typeface="Nunito"/>
              </a:rPr>
              <a:t> economici </a:t>
            </a:r>
            <a:endParaRPr lang="en" dirty="0">
              <a:latin typeface="Albert Sans"/>
              <a:ea typeface="Nunito"/>
            </a:endParaRPr>
          </a:p>
          <a:p>
            <a:r>
              <a:rPr lang="en" dirty="0">
                <a:latin typeface="Albert Sans"/>
                <a:ea typeface="Nunito"/>
                <a:sym typeface="Nunito"/>
              </a:rPr>
              <a:t>per la </a:t>
            </a:r>
            <a:r>
              <a:rPr lang="en" dirty="0" err="1">
                <a:latin typeface="Albert Sans"/>
                <a:ea typeface="Nunito"/>
                <a:sym typeface="Nunito"/>
              </a:rPr>
              <a:t>maggior</a:t>
            </a:r>
            <a:r>
              <a:rPr lang="en" dirty="0">
                <a:latin typeface="Albert Sans"/>
                <a:ea typeface="Nunito"/>
                <a:sym typeface="Nunito"/>
              </a:rPr>
              <a:t> </a:t>
            </a:r>
            <a:r>
              <a:rPr lang="en" dirty="0" err="1">
                <a:latin typeface="Albert Sans"/>
                <a:ea typeface="Nunito"/>
                <a:sym typeface="Nunito"/>
              </a:rPr>
              <a:t>parte</a:t>
            </a:r>
            <a:r>
              <a:rPr lang="en" dirty="0">
                <a:latin typeface="Albert Sans"/>
                <a:ea typeface="Nunito"/>
                <a:sym typeface="Nunito"/>
              </a:rPr>
              <a:t> </a:t>
            </a:r>
            <a:r>
              <a:rPr lang="en" dirty="0" err="1">
                <a:latin typeface="Albert Sans"/>
                <a:ea typeface="Nunito"/>
                <a:sym typeface="Nunito"/>
              </a:rPr>
              <a:t>delle</a:t>
            </a:r>
            <a:r>
              <a:rPr lang="en" dirty="0">
                <a:latin typeface="Albert Sans"/>
                <a:ea typeface="Nunito"/>
                <a:sym typeface="Nunito"/>
              </a:rPr>
              <a:t> </a:t>
            </a:r>
            <a:r>
              <a:rPr lang="en" dirty="0" err="1">
                <a:latin typeface="Albert Sans"/>
                <a:ea typeface="Nunito"/>
                <a:sym typeface="Nunito"/>
              </a:rPr>
              <a:t>economie</a:t>
            </a:r>
            <a:r>
              <a:rPr lang="en" dirty="0">
                <a:latin typeface="Albert Sans"/>
                <a:ea typeface="Nunito"/>
                <a:sym typeface="Nunito"/>
              </a:rPr>
              <a:t>.</a:t>
            </a:r>
            <a:endParaRPr lang="en" dirty="0">
              <a:latin typeface="Albert Sa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191919"/>
              </a:solidFill>
              <a:latin typeface="Nunito"/>
              <a:ea typeface="Nunito"/>
              <a:cs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 rot="10800000" flipH="1">
            <a:off x="705235" y="573918"/>
            <a:ext cx="8376129" cy="94682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FD525BE7-D0BA-8ECB-F7D5-4F98582B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6" y="614980"/>
            <a:ext cx="8491159" cy="841075"/>
          </a:xfrm>
        </p:spPr>
        <p:txBody>
          <a:bodyPr/>
          <a:lstStyle/>
          <a:p>
            <a:r>
              <a:rPr lang="it-IT" sz="2400">
                <a:solidFill>
                  <a:srgbClr val="FFFFFF"/>
                </a:solidFill>
              </a:rPr>
              <a:t>PREVISIONI REGIONALI\PROVINCIALI SUI </a:t>
            </a:r>
            <a:r>
              <a:rPr lang="it-IT" sz="2400">
                <a:solidFill>
                  <a:schemeClr val="bg1"/>
                </a:solidFill>
              </a:rPr>
              <a:t>LONG PANELS</a:t>
            </a:r>
            <a:br>
              <a:rPr lang="it-IT" sz="2400">
                <a:solidFill>
                  <a:schemeClr val="bg1"/>
                </a:solidFill>
              </a:rPr>
            </a:br>
            <a:r>
              <a:rPr lang="it-IT" sz="2400">
                <a:solidFill>
                  <a:srgbClr val="FFFFFF"/>
                </a:solidFill>
              </a:rPr>
              <a:t>TEMPO E UNITÀ SPAZIALI</a:t>
            </a:r>
          </a:p>
          <a:p>
            <a:endParaRPr lang="it-IT" sz="2000">
              <a:solidFill>
                <a:srgbClr val="FFFFFF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58634D-C316-CEE2-2111-EC3D1365CD59}"/>
              </a:ext>
            </a:extLst>
          </p:cNvPr>
          <p:cNvSpPr txBox="1"/>
          <p:nvPr/>
        </p:nvSpPr>
        <p:spPr>
          <a:xfrm>
            <a:off x="278202" y="2957781"/>
            <a:ext cx="222561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latin typeface="Albert Sans"/>
              </a:rPr>
              <a:t>Il numero di previsioni su regioni/province è spesso molto superiore al periodo di tempo disponibile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BA861F9-05D3-1183-1118-118EAC1185F1}"/>
              </a:ext>
            </a:extLst>
          </p:cNvPr>
          <p:cNvSpPr txBox="1"/>
          <p:nvPr/>
        </p:nvSpPr>
        <p:spPr>
          <a:xfrm>
            <a:off x="2952390" y="2278453"/>
            <a:ext cx="291572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latin typeface="Albert Sans"/>
              </a:rPr>
              <a:t>A causa della breve durata, ogni serie temporale presa da sola spesso fornisce informazioni sul campione insufficienti per stimare con precisione i parametri specifici della provincia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0CC2859-3586-2B16-35DC-9FF9984C0EC6}"/>
              </a:ext>
            </a:extLst>
          </p:cNvPr>
          <p:cNvSpPr txBox="1"/>
          <p:nvPr/>
        </p:nvSpPr>
        <p:spPr>
          <a:xfrm>
            <a:off x="6338258" y="1696170"/>
            <a:ext cx="246284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600">
                <a:latin typeface="Albert Sans"/>
              </a:rPr>
              <a:t>Le regioni sono economie aperte, piccole e fortemente interconnesse, il che implica un elevato grado di interazione tra i territori vicini</a:t>
            </a:r>
          </a:p>
        </p:txBody>
      </p:sp>
      <p:pic>
        <p:nvPicPr>
          <p:cNvPr id="7" name="Immagine 7" descr="Immagine che contiene Rettangolo&#10;&#10;Descrizione generata automaticamente">
            <a:extLst>
              <a:ext uri="{FF2B5EF4-FFF2-40B4-BE49-F238E27FC236}">
                <a16:creationId xmlns:a16="http://schemas.microsoft.com/office/drawing/2014/main" id="{EED9EA87-EBCF-E49D-02DB-12E4BD194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728" y="2412161"/>
            <a:ext cx="354752" cy="2411084"/>
          </a:xfrm>
          <a:prstGeom prst="rect">
            <a:avLst/>
          </a:prstGeom>
        </p:spPr>
      </p:pic>
      <p:pic>
        <p:nvPicPr>
          <p:cNvPr id="8" name="Immagine 7" descr="Immagine che contiene Rettangolo&#10;&#10;Descrizione generata automaticamente">
            <a:extLst>
              <a:ext uri="{FF2B5EF4-FFF2-40B4-BE49-F238E27FC236}">
                <a16:creationId xmlns:a16="http://schemas.microsoft.com/office/drawing/2014/main" id="{51553C71-44AF-4739-085B-FEAA48D4B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25812" y="1700481"/>
            <a:ext cx="354752" cy="2411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3449419-6D8D-6D3A-9E42-F9B1069A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4" y="1215336"/>
            <a:ext cx="629010" cy="728753"/>
          </a:xfrm>
          <a:prstGeom prst="rect">
            <a:avLst/>
          </a:prstGeom>
        </p:spPr>
      </p:pic>
      <p:pic>
        <p:nvPicPr>
          <p:cNvPr id="7" name="Immagine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6FA13E8-70E4-17F6-46A0-DF5EB2003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675" y="529985"/>
            <a:ext cx="629010" cy="719228"/>
          </a:xfrm>
          <a:prstGeom prst="rect">
            <a:avLst/>
          </a:prstGeom>
        </p:spPr>
      </p:pic>
      <p:pic>
        <p:nvPicPr>
          <p:cNvPr id="8" name="Immagine 8" descr="Immagine che contiene testo, palla da biliardo&#10;&#10;Descrizione generata automaticamente">
            <a:extLst>
              <a:ext uri="{FF2B5EF4-FFF2-40B4-BE49-F238E27FC236}">
                <a16:creationId xmlns:a16="http://schemas.microsoft.com/office/drawing/2014/main" id="{3996711C-79D7-A54D-FA97-9CBF2EC3F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592" y="3339589"/>
            <a:ext cx="627752" cy="72875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22329B-55C1-DF4E-6E23-A859C003DA55}"/>
              </a:ext>
            </a:extLst>
          </p:cNvPr>
          <p:cNvSpPr txBox="1"/>
          <p:nvPr/>
        </p:nvSpPr>
        <p:spPr>
          <a:xfrm>
            <a:off x="806569" y="1577556"/>
            <a:ext cx="346566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latin typeface="Albert Sans"/>
                <a:cs typeface="Times New Roman"/>
              </a:rPr>
              <a:t>Mette a confronto un'ampia gamma di modelli spaziali/non spaziali che stimano le previsioni di GVA a un elevato livello di disaggregazione (NUTS-3)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D43A9AC-6723-B8B3-033E-F6E070A3305C}"/>
              </a:ext>
            </a:extLst>
          </p:cNvPr>
          <p:cNvSpPr txBox="1"/>
          <p:nvPr/>
        </p:nvSpPr>
        <p:spPr>
          <a:xfrm>
            <a:off x="5011946" y="887442"/>
            <a:ext cx="399403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latin typeface="Albert Sans"/>
                <a:cs typeface="Times New Roman"/>
              </a:rPr>
              <a:t>Nel confronto del modello spaziale, si introduce un ritardo spaziotemporale per considerare gli effetti di spillover che potrebbero non verificarsi istantaneamente e mostra come gli effetti spaziali migliorano le previsioni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C8F61AC-F510-9A84-6602-420DAA41A5D7}"/>
              </a:ext>
            </a:extLst>
          </p:cNvPr>
          <p:cNvSpPr txBox="1"/>
          <p:nvPr/>
        </p:nvSpPr>
        <p:spPr>
          <a:xfrm>
            <a:off x="2305409" y="3691027"/>
            <a:ext cx="577322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latin typeface="Albert Sans"/>
                <a:cs typeface="Times New Roman"/>
              </a:rPr>
              <a:t>Deriva una raccomandazione politica interessante su come considerare gli spillover spaziali e, in questo contesto, il ruolo delle piccole imprese e del commercio estero nel guidare la produzione economica delle province italiane</a:t>
            </a:r>
          </a:p>
        </p:txBody>
      </p:sp>
      <p:cxnSp>
        <p:nvCxnSpPr>
          <p:cNvPr id="3" name="Google Shape;569;p39">
            <a:extLst>
              <a:ext uri="{FF2B5EF4-FFF2-40B4-BE49-F238E27FC236}">
                <a16:creationId xmlns:a16="http://schemas.microsoft.com/office/drawing/2014/main" id="{5D22E8AE-BB35-7B85-F7C2-2A5BF63C0826}"/>
              </a:ext>
            </a:extLst>
          </p:cNvPr>
          <p:cNvCxnSpPr/>
          <p:nvPr/>
        </p:nvCxnSpPr>
        <p:spPr>
          <a:xfrm flipV="1">
            <a:off x="2213457" y="-462"/>
            <a:ext cx="2400" cy="1612318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" name="Google Shape;569;p39">
            <a:extLst>
              <a:ext uri="{FF2B5EF4-FFF2-40B4-BE49-F238E27FC236}">
                <a16:creationId xmlns:a16="http://schemas.microsoft.com/office/drawing/2014/main" id="{01330525-716C-9D82-40E9-E366688F6B65}"/>
              </a:ext>
            </a:extLst>
          </p:cNvPr>
          <p:cNvCxnSpPr/>
          <p:nvPr/>
        </p:nvCxnSpPr>
        <p:spPr>
          <a:xfrm flipV="1">
            <a:off x="7001118" y="-462"/>
            <a:ext cx="13183" cy="911423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" name="Google Shape;569;p39">
            <a:extLst>
              <a:ext uri="{FF2B5EF4-FFF2-40B4-BE49-F238E27FC236}">
                <a16:creationId xmlns:a16="http://schemas.microsoft.com/office/drawing/2014/main" id="{F3E339A6-54C8-9D99-9FA6-8704725A236C}"/>
              </a:ext>
            </a:extLst>
          </p:cNvPr>
          <p:cNvCxnSpPr/>
          <p:nvPr/>
        </p:nvCxnSpPr>
        <p:spPr>
          <a:xfrm flipH="1" flipV="1">
            <a:off x="4232281" y="-11245"/>
            <a:ext cx="29949" cy="3715005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>
            <a:spLocks noGrp="1"/>
          </p:cNvSpPr>
          <p:nvPr>
            <p:ph type="title"/>
          </p:nvPr>
        </p:nvSpPr>
        <p:spPr>
          <a:xfrm>
            <a:off x="709217" y="162094"/>
            <a:ext cx="7736349" cy="7763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>
                <a:solidFill>
                  <a:srgbClr val="002060"/>
                </a:solidFill>
              </a:rPr>
              <a:t>La </a:t>
            </a:r>
            <a:r>
              <a:rPr lang="en" sz="2800" err="1">
                <a:solidFill>
                  <a:srgbClr val="002060"/>
                </a:solidFill>
              </a:rPr>
              <a:t>Nomenclatura</a:t>
            </a:r>
            <a:r>
              <a:rPr lang="en" sz="2800">
                <a:solidFill>
                  <a:srgbClr val="002060"/>
                </a:solidFill>
              </a:rPr>
              <a:t> </a:t>
            </a:r>
            <a:r>
              <a:rPr lang="en" sz="2800" err="1">
                <a:solidFill>
                  <a:srgbClr val="002060"/>
                </a:solidFill>
              </a:rPr>
              <a:t>delle</a:t>
            </a:r>
            <a:r>
              <a:rPr lang="en" sz="2800">
                <a:solidFill>
                  <a:srgbClr val="002060"/>
                </a:solidFill>
              </a:rPr>
              <a:t> </a:t>
            </a:r>
            <a:r>
              <a:rPr lang="en" sz="2800" err="1">
                <a:solidFill>
                  <a:srgbClr val="002060"/>
                </a:solidFill>
              </a:rPr>
              <a:t>Unità</a:t>
            </a:r>
            <a:r>
              <a:rPr lang="en" sz="2800">
                <a:solidFill>
                  <a:srgbClr val="002060"/>
                </a:solidFill>
              </a:rPr>
              <a:t> </a:t>
            </a:r>
            <a:r>
              <a:rPr lang="en" sz="2800" err="1">
                <a:solidFill>
                  <a:srgbClr val="002060"/>
                </a:solidFill>
              </a:rPr>
              <a:t>Territoriali</a:t>
            </a:r>
            <a:r>
              <a:rPr lang="en" sz="2800">
                <a:solidFill>
                  <a:srgbClr val="002060"/>
                </a:solidFill>
              </a:rPr>
              <a:t> per le </a:t>
            </a:r>
            <a:r>
              <a:rPr lang="en" sz="2800" err="1">
                <a:solidFill>
                  <a:srgbClr val="002060"/>
                </a:solidFill>
              </a:rPr>
              <a:t>Statistiche</a:t>
            </a:r>
            <a:r>
              <a:rPr lang="en" sz="2800">
                <a:solidFill>
                  <a:srgbClr val="002060"/>
                </a:solidFill>
              </a:rPr>
              <a:t> </a:t>
            </a:r>
            <a:r>
              <a:rPr lang="en" sz="2800" err="1">
                <a:solidFill>
                  <a:srgbClr val="002060"/>
                </a:solidFill>
              </a:rPr>
              <a:t>dell'Italia</a:t>
            </a:r>
            <a:r>
              <a:rPr lang="en" sz="2800">
                <a:solidFill>
                  <a:srgbClr val="002060"/>
                </a:solidFill>
              </a:rPr>
              <a:t> NUTS</a:t>
            </a:r>
            <a:endParaRPr lang="it-IT" sz="2800"/>
          </a:p>
        </p:txBody>
      </p:sp>
      <p:pic>
        <p:nvPicPr>
          <p:cNvPr id="2" name="Immagine 2" descr="Immagine che contiene testo, mappa, aria aperta&#10;&#10;Descrizione generata automaticamente">
            <a:extLst>
              <a:ext uri="{FF2B5EF4-FFF2-40B4-BE49-F238E27FC236}">
                <a16:creationId xmlns:a16="http://schemas.microsoft.com/office/drawing/2014/main" id="{788A6918-BA59-51B4-A236-5A8CB1EEE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17" y="1187016"/>
            <a:ext cx="2721634" cy="3157656"/>
          </a:xfrm>
          <a:prstGeom prst="rect">
            <a:avLst/>
          </a:prstGeom>
        </p:spPr>
      </p:pic>
      <p:pic>
        <p:nvPicPr>
          <p:cNvPr id="3" name="Immagine 3" descr="Immagine che contiene cielo notturno&#10;&#10;Descrizione generata automaticamente">
            <a:extLst>
              <a:ext uri="{FF2B5EF4-FFF2-40B4-BE49-F238E27FC236}">
                <a16:creationId xmlns:a16="http://schemas.microsoft.com/office/drawing/2014/main" id="{84D7E095-8D57-9BCC-36CC-FF095F706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89" y="932731"/>
            <a:ext cx="2991209" cy="3784839"/>
          </a:xfrm>
          <a:prstGeom prst="rect">
            <a:avLst/>
          </a:prstGeom>
        </p:spPr>
      </p:pic>
      <p:pic>
        <p:nvPicPr>
          <p:cNvPr id="4" name="Immagine 4">
            <a:extLst>
              <a:ext uri="{FF2B5EF4-FFF2-40B4-BE49-F238E27FC236}">
                <a16:creationId xmlns:a16="http://schemas.microsoft.com/office/drawing/2014/main" id="{859F2AE2-A764-C2D0-03CB-EE76E56A5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985" y="889599"/>
            <a:ext cx="3045124" cy="381718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69515B-657B-EE43-2DBB-4E7145133C20}"/>
              </a:ext>
            </a:extLst>
          </p:cNvPr>
          <p:cNvSpPr txBox="1"/>
          <p:nvPr/>
        </p:nvSpPr>
        <p:spPr>
          <a:xfrm>
            <a:off x="353683" y="432722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08D8DA"/>
                </a:solidFill>
                <a:latin typeface="Albert Sans"/>
              </a:rPr>
              <a:t>NUTS 1</a:t>
            </a:r>
            <a:endParaRPr lang="en-US" sz="2400" b="1">
              <a:latin typeface="Albert San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34D122-4506-C7BB-BC95-3BB51D3B2AB9}"/>
              </a:ext>
            </a:extLst>
          </p:cNvPr>
          <p:cNvSpPr txBox="1"/>
          <p:nvPr/>
        </p:nvSpPr>
        <p:spPr>
          <a:xfrm>
            <a:off x="3265098" y="432722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>
                <a:solidFill>
                  <a:srgbClr val="0461D3"/>
                </a:solidFill>
                <a:latin typeface="Albert Sans"/>
              </a:rPr>
              <a:t>NUTS 2</a:t>
            </a:r>
            <a:endParaRPr lang="it-IT" sz="2400" b="1">
              <a:latin typeface="Albert Sans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00F9993-B338-BF37-1DDA-DB2DA0A6A093}"/>
              </a:ext>
            </a:extLst>
          </p:cNvPr>
          <p:cNvSpPr txBox="1"/>
          <p:nvPr/>
        </p:nvSpPr>
        <p:spPr>
          <a:xfrm>
            <a:off x="6273560" y="432722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0336D0"/>
                </a:solidFill>
                <a:latin typeface="Albert Sans"/>
              </a:rPr>
              <a:t>NUTS 3</a:t>
            </a:r>
            <a:endParaRPr lang="en-US" sz="2400" b="1">
              <a:latin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841655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00F9993-B338-BF37-1DDA-DB2DA0A6A093}"/>
              </a:ext>
            </a:extLst>
          </p:cNvPr>
          <p:cNvSpPr txBox="1"/>
          <p:nvPr/>
        </p:nvSpPr>
        <p:spPr>
          <a:xfrm>
            <a:off x="224287" y="49925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rgbClr val="0336D0"/>
                </a:solidFill>
                <a:latin typeface="Albert Sans"/>
              </a:rPr>
              <a:t>NUTS 3</a:t>
            </a:r>
            <a:endParaRPr lang="en-US" sz="3600" b="1">
              <a:latin typeface="Albert Sans"/>
            </a:endParaRP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00E983CF-CB9D-98B0-3F0A-688A0E379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34" y="-132508"/>
            <a:ext cx="4403784" cy="54993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099461F-8530-CF4F-D21B-28C623B8CA4B}"/>
              </a:ext>
            </a:extLst>
          </p:cNvPr>
          <p:cNvSpPr txBox="1"/>
          <p:nvPr/>
        </p:nvSpPr>
        <p:spPr>
          <a:xfrm>
            <a:off x="224287" y="1696169"/>
            <a:ext cx="574508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Albert Sans"/>
                <a:ea typeface="Calibri"/>
              </a:rPr>
              <a:t>L'uso di </a:t>
            </a:r>
            <a:r>
              <a:rPr lang="it-IT">
                <a:latin typeface="Albert Sans"/>
                <a:ea typeface="Calibri"/>
              </a:rPr>
              <a:t>panel data </a:t>
            </a:r>
            <a:r>
              <a:rPr lang="it-IT">
                <a:solidFill>
                  <a:schemeClr val="tx1"/>
                </a:solidFill>
                <a:latin typeface="Albert Sans"/>
                <a:ea typeface="Calibri"/>
              </a:rPr>
              <a:t>consente un migliore controllo della </a:t>
            </a:r>
            <a:r>
              <a:rPr lang="it-IT">
                <a:latin typeface="Albert Sans"/>
                <a:ea typeface="Calibri"/>
              </a:rPr>
              <a:t>disparità </a:t>
            </a:r>
            <a:r>
              <a:rPr lang="it-IT">
                <a:solidFill>
                  <a:schemeClr val="tx1"/>
                </a:solidFill>
                <a:latin typeface="Albert Sans"/>
                <a:ea typeface="Calibri"/>
              </a:rPr>
              <a:t>tra individui, aziende e territori a diversi livelli amministrativi</a:t>
            </a:r>
            <a:endParaRPr lang="it-IT">
              <a:solidFill>
                <a:schemeClr val="tx1"/>
              </a:solidFill>
              <a:latin typeface="Albert Sans"/>
            </a:endParaRPr>
          </a:p>
          <a:p>
            <a:endParaRPr lang="it-IT" sz="1600">
              <a:solidFill>
                <a:schemeClr val="tx1"/>
              </a:solidFill>
              <a:latin typeface="Albert Sans"/>
              <a:ea typeface="Calibri"/>
              <a:cs typeface="Times New Roman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12C9EA8-0778-6CBA-49C4-3CA6BBBFD3FC}"/>
              </a:ext>
            </a:extLst>
          </p:cNvPr>
          <p:cNvSpPr txBox="1"/>
          <p:nvPr/>
        </p:nvSpPr>
        <p:spPr>
          <a:xfrm>
            <a:off x="224287" y="3604763"/>
            <a:ext cx="695936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tx1"/>
                </a:solidFill>
                <a:latin typeface="Albert Sans"/>
                <a:ea typeface="Calibri"/>
              </a:rPr>
              <a:t>In questo modo ci concentriamo su un livello elevato di </a:t>
            </a:r>
          </a:p>
          <a:p>
            <a:r>
              <a:rPr lang="it-IT">
                <a:solidFill>
                  <a:schemeClr val="tx1"/>
                </a:solidFill>
                <a:latin typeface="Albert Sans"/>
                <a:ea typeface="Calibri"/>
              </a:rPr>
              <a:t>disaggregazione, sfruttando la </a:t>
            </a:r>
            <a:r>
              <a:rPr lang="it-IT">
                <a:latin typeface="Albert Sans"/>
                <a:ea typeface="Calibri"/>
              </a:rPr>
              <a:t>disparità e </a:t>
            </a:r>
            <a:r>
              <a:rPr lang="it-IT">
                <a:solidFill>
                  <a:schemeClr val="tx1"/>
                </a:solidFill>
                <a:latin typeface="Albert Sans"/>
                <a:ea typeface="Calibri"/>
              </a:rPr>
              <a:t>catturando le interdipendenze economiche tra piccoli territori (province), contribuendo alla letteratura sulla previsione del GDP</a:t>
            </a:r>
          </a:p>
        </p:txBody>
      </p:sp>
      <p:pic>
        <p:nvPicPr>
          <p:cNvPr id="14" name="Immagine 7" descr="Immagine che contiene Rettangolo&#10;&#10;Descrizione generata automaticamente">
            <a:extLst>
              <a:ext uri="{FF2B5EF4-FFF2-40B4-BE49-F238E27FC236}">
                <a16:creationId xmlns:a16="http://schemas.microsoft.com/office/drawing/2014/main" id="{42A338E3-1D37-62CA-4B62-41357A088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74734" y="713835"/>
            <a:ext cx="451799" cy="44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39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unch Product Crowdfunding Pitch Deck Infographics by Slidesgo">
  <a:themeElements>
    <a:clrScheme name="Simple Light">
      <a:dk1>
        <a:srgbClr val="191919"/>
      </a:dk1>
      <a:lt1>
        <a:srgbClr val="FFFFFF"/>
      </a:lt1>
      <a:dk2>
        <a:srgbClr val="002080"/>
      </a:dk2>
      <a:lt2>
        <a:srgbClr val="0336D0"/>
      </a:lt2>
      <a:accent1>
        <a:srgbClr val="1382DB"/>
      </a:accent1>
      <a:accent2>
        <a:srgbClr val="1FC2E1"/>
      </a:accent2>
      <a:accent3>
        <a:srgbClr val="08E0DB"/>
      </a:accent3>
      <a:accent4>
        <a:srgbClr val="03FCD5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9369</TotalTime>
  <Words>1636</Words>
  <Application>Microsoft Macintosh PowerPoint</Application>
  <PresentationFormat>Presentazione su schermo (16:9)</PresentationFormat>
  <Paragraphs>210</Paragraphs>
  <Slides>30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41" baseType="lpstr">
      <vt:lpstr>Albert Sans</vt:lpstr>
      <vt:lpstr>Bebas Neue</vt:lpstr>
      <vt:lpstr>Nunito</vt:lpstr>
      <vt:lpstr>Arial</vt:lpstr>
      <vt:lpstr>Albert Sans SemiBold</vt:lpstr>
      <vt:lpstr>The Serif Hand Light</vt:lpstr>
      <vt:lpstr>Cambria Math</vt:lpstr>
      <vt:lpstr>Calibri</vt:lpstr>
      <vt:lpstr>Nunito Light</vt:lpstr>
      <vt:lpstr>Anaheim</vt:lpstr>
      <vt:lpstr>Launch Product Crowdfunding Pitch Deck Infographics by Slidesgo</vt:lpstr>
      <vt:lpstr>Presentazione standard di PowerPoint</vt:lpstr>
      <vt:lpstr>Presentazione standard di PowerPoint</vt:lpstr>
      <vt:lpstr>Modelli e Strumenti</vt:lpstr>
      <vt:lpstr>Modelli e Strumenti</vt:lpstr>
      <vt:lpstr>Macroeconomia: previsioni e preoccupazioni della crescita economica</vt:lpstr>
      <vt:lpstr>PREVISIONI REGIONALI\PROVINCIALI SUI LONG PANELS TEMPO E UNITÀ SPAZIALI </vt:lpstr>
      <vt:lpstr>Presentazione standard di PowerPoint</vt:lpstr>
      <vt:lpstr>La Nomenclatura delle Unità Territoriali per le Statistiche dell'Italia NUTS</vt:lpstr>
      <vt:lpstr>Presentazione standard di PowerPoint</vt:lpstr>
      <vt:lpstr>Presentazione standard di PowerPoint</vt:lpstr>
      <vt:lpstr>GVA: Gross Value Added</vt:lpstr>
      <vt:lpstr>GVA: Modello e procedura previsionale</vt:lpstr>
      <vt:lpstr>GVA: Modello e procedura previsionale</vt:lpstr>
      <vt:lpstr>Confronti tra RMSE</vt:lpstr>
      <vt:lpstr>Confronto tra SDPD e tre sottospecifiche di modelli </vt:lpstr>
      <vt:lpstr>Empirical Application on Regional GDPs </vt:lpstr>
      <vt:lpstr>Cenni sulle serie storiche</vt:lpstr>
      <vt:lpstr>Considerazioni</vt:lpstr>
      <vt:lpstr>Studio delle variabili</vt:lpstr>
      <vt:lpstr>Risultati</vt:lpstr>
      <vt:lpstr>Residui standardizzati</vt:lpstr>
      <vt:lpstr>Presentazione standard di PowerPoint</vt:lpstr>
      <vt:lpstr>Previsioni</vt:lpstr>
      <vt:lpstr>Differenze negli errori di previsione tra SDPD e modello AR </vt:lpstr>
      <vt:lpstr>Differenza tra medie e medie ponderate degli errori di previsione tra SDPD e modello AR (2009-2016)</vt:lpstr>
      <vt:lpstr>SDPD vs RW</vt:lpstr>
      <vt:lpstr>Differenze negli errori di previsione tra i modelli SDPD e RW raggruppati per tasso di crescita medio (2009-2016)</vt:lpstr>
      <vt:lpstr>Conclusioni</vt:lpstr>
      <vt:lpstr>Riferimenti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 Product Crowdfunding Pitch Deck Infographics</dc:title>
  <cp:lastModifiedBy>ROSARIO URSO</cp:lastModifiedBy>
  <cp:revision>8</cp:revision>
  <dcterms:modified xsi:type="dcterms:W3CDTF">2023-05-18T08:54:31Z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SiteId">
    <vt:lpwstr>2fcfe26a-bb62-46b0-b1e3-28f9da0c45fd</vt:lpwstr>
  </property>
  <property fmtid="{D5CDD505-2E9C-101B-9397-08002B2CF9AE}" pid="3" name="MSIP_Label_2ad0b24d-6422-44b0-b3de-abb3a9e8c81a_Name">
    <vt:lpwstr>defa4170-0d19-0005-0004-bc88714345d2</vt:lpwstr>
  </property>
  <property fmtid="{D5CDD505-2E9C-101B-9397-08002B2CF9AE}" pid="4" name="MSIP_Label_2ad0b24d-6422-44b0-b3de-abb3a9e8c81a_ContentBits">
    <vt:lpwstr>0</vt:lpwstr>
  </property>
  <property fmtid="{D5CDD505-2E9C-101B-9397-08002B2CF9AE}" pid="5" name="MSIP_Label_2ad0b24d-6422-44b0-b3de-abb3a9e8c81a_Enabled">
    <vt:lpwstr>true</vt:lpwstr>
  </property>
  <property fmtid="{D5CDD505-2E9C-101B-9397-08002B2CF9AE}" pid="6" name="MSIP_Label_2ad0b24d-6422-44b0-b3de-abb3a9e8c81a_SetDate">
    <vt:lpwstr>2023-05-11T20:28:40Z</vt:lpwstr>
  </property>
  <property fmtid="{D5CDD505-2E9C-101B-9397-08002B2CF9AE}" pid="7" name="MSIP_Label_2ad0b24d-6422-44b0-b3de-abb3a9e8c81a_Method">
    <vt:lpwstr>Standard</vt:lpwstr>
  </property>
  <property fmtid="{D5CDD505-2E9C-101B-9397-08002B2CF9AE}" pid="8" name="MSIP_Label_2ad0b24d-6422-44b0-b3de-abb3a9e8c81a_ActionId">
    <vt:lpwstr>33e19f2c-676e-480e-89a7-cc411134c001</vt:lpwstr>
  </property>
</Properties>
</file>